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1"/>
  </p:sldMasterIdLst>
  <p:notesMasterIdLst>
    <p:notesMasterId r:id="rId15"/>
  </p:notesMasterIdLst>
  <p:sldIdLst>
    <p:sldId id="263" r:id="rId2"/>
    <p:sldId id="264" r:id="rId3"/>
    <p:sldId id="274" r:id="rId4"/>
    <p:sldId id="287" r:id="rId5"/>
    <p:sldId id="286" r:id="rId6"/>
    <p:sldId id="275" r:id="rId7"/>
    <p:sldId id="279" r:id="rId8"/>
    <p:sldId id="280" r:id="rId9"/>
    <p:sldId id="285" r:id="rId10"/>
    <p:sldId id="265" r:id="rId11"/>
    <p:sldId id="283" r:id="rId12"/>
    <p:sldId id="261" r:id="rId13"/>
    <p:sldId id="288" r:id="rId14"/>
  </p:sldIdLst>
  <p:sldSz cx="12192000" cy="6858000"/>
  <p:notesSz cx="6858000" cy="9144000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1314D"/>
    <a:srgbClr val="FF662B"/>
    <a:srgbClr val="E2E2E2"/>
    <a:srgbClr val="005AB4"/>
    <a:srgbClr val="FF0000"/>
    <a:srgbClr val="66CCFF"/>
    <a:srgbClr val="E8FAFC"/>
    <a:srgbClr val="0066CC"/>
    <a:srgbClr val="0180FF"/>
    <a:srgbClr val="2592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8515" autoAdjust="0"/>
    <p:restoredTop sz="94897" autoAdjust="0"/>
  </p:normalViewPr>
  <p:slideViewPr>
    <p:cSldViewPr>
      <p:cViewPr varScale="1">
        <p:scale>
          <a:sx n="69" d="100"/>
          <a:sy n="69" d="100"/>
        </p:scale>
        <p:origin x="-960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9F89D89-41A4-487D-A5C5-88B6D275AD48}" type="datetimeFigureOut">
              <a:rPr lang="ru-RU"/>
              <a:pPr>
                <a:defRPr/>
              </a:pPr>
              <a:t>30.06.2017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36CA46FA-3F4C-4FA8-9BE1-B8A9F391D89C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D80C3-5CE2-450D-8E1B-3D8F74F62190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3979559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hf sldNum="0"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D80C3-5CE2-450D-8E1B-3D8F74F62190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4532033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hf sldNum="0"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4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2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84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41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6987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557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D80C3-5CE2-450D-8E1B-3D8F74F62190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5159490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hf sldNum="0"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200152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200152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9F9F8-D7C5-4B12-B50F-EC18081737E1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6256307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12FC3-DEDF-4A68-B859-2123D83702B1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2194501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CB5DD-3B2A-4C53-BAE3-A6765FF2747C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3448329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EE38E-0523-4917-8A9D-AB71F504BADD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924924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70" indent="0">
              <a:buNone/>
              <a:defRPr sz="1600"/>
            </a:lvl2pPr>
            <a:lvl3pPr marL="1219140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8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47ED6-FA71-4170-8976-0D959097B55C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6247046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70" indent="0">
              <a:buNone/>
              <a:defRPr sz="3733"/>
            </a:lvl2pPr>
            <a:lvl3pPr marL="1219140" indent="0">
              <a:buNone/>
              <a:defRPr sz="3200"/>
            </a:lvl3pPr>
            <a:lvl4pPr marL="1828709" indent="0">
              <a:buNone/>
              <a:defRPr sz="2667"/>
            </a:lvl4pPr>
            <a:lvl5pPr marL="2438278" indent="0">
              <a:buNone/>
              <a:defRPr sz="2667"/>
            </a:lvl5pPr>
            <a:lvl6pPr marL="3047848" indent="0">
              <a:buNone/>
              <a:defRPr sz="2667"/>
            </a:lvl6pPr>
            <a:lvl7pPr marL="3657418" indent="0">
              <a:buNone/>
              <a:defRPr sz="2667"/>
            </a:lvl7pPr>
            <a:lvl8pPr marL="4266987" indent="0">
              <a:buNone/>
              <a:defRPr sz="2667"/>
            </a:lvl8pPr>
            <a:lvl9pPr marL="4876557" indent="0">
              <a:buNone/>
              <a:defRPr sz="2667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70" indent="0">
              <a:buNone/>
              <a:defRPr sz="1600"/>
            </a:lvl2pPr>
            <a:lvl3pPr marL="1219140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8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B89E2-69B0-4A0F-8527-F8B9D6B1E531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5753889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CFDF4-73B8-4173-8CF5-4A72CBFE3758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0062678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06376"/>
            <a:ext cx="2743200" cy="438785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06376"/>
            <a:ext cx="8026400" cy="43878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88262-F3FE-4755-A911-F626B5BE5339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1567740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2000"/>
            <a:lum/>
          </a:blip>
          <a:srcRect/>
          <a:stretch>
            <a:fillRect t="-18000" b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3D80C3-5CE2-450D-8E1B-3D8F74F62190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439208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dt="0"/>
  <p:txStyles>
    <p:titleStyle>
      <a:lvl1pPr algn="ctr" defTabSz="121914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78" indent="-457178" algn="l" defTabSz="1219140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50" indent="-380981" algn="l" defTabSz="1219140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25" indent="-304784" algn="l" defTabSz="121914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493" indent="-304784" algn="l" defTabSz="121914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062" indent="-304784" algn="l" defTabSz="1219140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632" indent="-304784" algn="l" defTabSz="121914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defTabSz="121914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2" indent="-304784" algn="l" defTabSz="121914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defTabSz="121914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/>
          </p:cNvSpPr>
          <p:nvPr/>
        </p:nvSpPr>
        <p:spPr bwMode="auto">
          <a:xfrm>
            <a:off x="523836" y="642918"/>
            <a:ext cx="1116124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5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ОРГАНИЗАЦИЯ </a:t>
            </a:r>
            <a:r>
              <a:rPr lang="ru-RU" altLang="ru-RU" sz="5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ВВОДА </a:t>
            </a:r>
            <a:r>
              <a:rPr lang="ru-RU" altLang="ru-RU" sz="5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ВЫВОДА ДАННЫХ</a:t>
            </a:r>
            <a:endParaRPr lang="ru-RU" altLang="ru-RU" sz="5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099" name="Подзаголовок 2"/>
          <p:cNvSpPr>
            <a:spLocks/>
          </p:cNvSpPr>
          <p:nvPr/>
        </p:nvSpPr>
        <p:spPr bwMode="auto">
          <a:xfrm>
            <a:off x="380960" y="2571744"/>
            <a:ext cx="11161239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ru-RU" altLang="ru-RU" sz="3600" b="1" dirty="0">
                <a:solidFill>
                  <a:srgbClr val="FF662B"/>
                </a:solidFill>
              </a:rPr>
              <a:t>НАЧАЛА ПРОГРАММИРОВАНИЯ</a:t>
            </a:r>
          </a:p>
        </p:txBody>
      </p:sp>
      <p:sp>
        <p:nvSpPr>
          <p:cNvPr id="4" name="Подзаголовок 2"/>
          <p:cNvSpPr>
            <a:spLocks/>
          </p:cNvSpPr>
          <p:nvPr/>
        </p:nvSpPr>
        <p:spPr bwMode="auto">
          <a:xfrm>
            <a:off x="380960" y="6210300"/>
            <a:ext cx="11161239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ru-RU" altLang="ru-RU" sz="3600" b="1" dirty="0" smtClean="0">
                <a:solidFill>
                  <a:srgbClr val="FF662B"/>
                </a:solidFill>
              </a:rPr>
              <a:t>8 класс</a:t>
            </a:r>
            <a:endParaRPr lang="ru-RU" altLang="ru-RU" sz="3600" b="1" dirty="0">
              <a:solidFill>
                <a:srgbClr val="FF662B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3"/>
          <p:cNvSpPr>
            <a:spLocks/>
          </p:cNvSpPr>
          <p:nvPr/>
        </p:nvSpPr>
        <p:spPr bwMode="auto">
          <a:xfrm>
            <a:off x="479376" y="404664"/>
            <a:ext cx="11233248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/>
            <a:r>
              <a:rPr lang="ru-RU" altLang="ru-RU" sz="4400" b="1" dirty="0">
                <a:solidFill>
                  <a:srgbClr val="31314D"/>
                </a:solidFill>
              </a:rPr>
              <a:t>Ключевые слова</a:t>
            </a:r>
          </a:p>
        </p:txBody>
      </p:sp>
      <p:sp>
        <p:nvSpPr>
          <p:cNvPr id="5123" name="Объект 4"/>
          <p:cNvSpPr>
            <a:spLocks/>
          </p:cNvSpPr>
          <p:nvPr/>
        </p:nvSpPr>
        <p:spPr bwMode="auto">
          <a:xfrm>
            <a:off x="479376" y="1412875"/>
            <a:ext cx="11233248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82563" indent="35083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indent="0" algn="l" eaLnBrk="1" hangingPunct="1">
              <a:lnSpc>
                <a:spcPct val="120000"/>
              </a:lnSpc>
            </a:pPr>
            <a:r>
              <a:rPr lang="ru-RU" altLang="ru-RU" sz="4000" b="1" dirty="0" smtClean="0">
                <a:solidFill>
                  <a:srgbClr val="FF662B"/>
                </a:solidFill>
              </a:rPr>
              <a:t>-</a:t>
            </a:r>
            <a:r>
              <a:rPr lang="ru-RU" altLang="ru-RU" sz="4000" b="1" dirty="0" smtClean="0"/>
              <a:t> оператор </a:t>
            </a:r>
            <a:r>
              <a:rPr lang="ru-RU" altLang="ru-RU" sz="4000" b="1" dirty="0"/>
              <a:t>вывода </a:t>
            </a:r>
            <a:r>
              <a:rPr lang="en-US" altLang="ru-RU" sz="4000" b="1" dirty="0" smtClean="0">
                <a:solidFill>
                  <a:srgbClr val="FF662B"/>
                </a:solidFill>
              </a:rPr>
              <a:t>write</a:t>
            </a:r>
            <a:endParaRPr lang="ru-RU" altLang="ru-RU" sz="4000" b="1" dirty="0">
              <a:solidFill>
                <a:srgbClr val="FF662B"/>
              </a:solidFill>
            </a:endParaRPr>
          </a:p>
          <a:p>
            <a:pPr indent="0" algn="l" eaLnBrk="1" hangingPunct="1">
              <a:lnSpc>
                <a:spcPct val="120000"/>
              </a:lnSpc>
            </a:pPr>
            <a:r>
              <a:rPr lang="ru-RU" altLang="ru-RU" sz="4000" b="1" dirty="0" smtClean="0">
                <a:solidFill>
                  <a:srgbClr val="FF662B"/>
                </a:solidFill>
              </a:rPr>
              <a:t>-</a:t>
            </a:r>
            <a:r>
              <a:rPr lang="ru-RU" altLang="ru-RU" sz="4000" b="1" dirty="0" smtClean="0"/>
              <a:t> формат </a:t>
            </a:r>
            <a:r>
              <a:rPr lang="ru-RU" altLang="ru-RU" sz="4000" b="1" dirty="0"/>
              <a:t>вывода</a:t>
            </a:r>
          </a:p>
          <a:p>
            <a:pPr indent="0" algn="l" eaLnBrk="1" hangingPunct="1">
              <a:lnSpc>
                <a:spcPct val="120000"/>
              </a:lnSpc>
            </a:pPr>
            <a:r>
              <a:rPr lang="ru-RU" altLang="ru-RU" sz="4000" b="1" dirty="0" smtClean="0">
                <a:solidFill>
                  <a:srgbClr val="FF662B"/>
                </a:solidFill>
              </a:rPr>
              <a:t>-</a:t>
            </a:r>
            <a:r>
              <a:rPr lang="ru-RU" altLang="ru-RU" sz="4000" b="1" dirty="0" smtClean="0"/>
              <a:t> оператор </a:t>
            </a:r>
            <a:r>
              <a:rPr lang="ru-RU" altLang="ru-RU" sz="4000" b="1" dirty="0"/>
              <a:t>ввода </a:t>
            </a:r>
            <a:r>
              <a:rPr lang="en-US" altLang="ru-RU" sz="4000" b="1" dirty="0">
                <a:solidFill>
                  <a:srgbClr val="FF662B"/>
                </a:solidFill>
              </a:rPr>
              <a:t>read</a:t>
            </a:r>
            <a:endParaRPr lang="ru-RU" altLang="ru-RU" sz="4000" b="1" dirty="0">
              <a:solidFill>
                <a:srgbClr val="FF662B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551384" y="1571625"/>
            <a:ext cx="11089232" cy="1428750"/>
          </a:xfrm>
          <a:prstGeom prst="rect">
            <a:avLst/>
          </a:prstGeom>
          <a:solidFill>
            <a:srgbClr val="E2E2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/>
          </a:p>
        </p:txBody>
      </p:sp>
      <p:sp>
        <p:nvSpPr>
          <p:cNvPr id="6147" name="Заголовок 2"/>
          <p:cNvSpPr>
            <a:spLocks/>
          </p:cNvSpPr>
          <p:nvPr/>
        </p:nvSpPr>
        <p:spPr bwMode="auto">
          <a:xfrm>
            <a:off x="475916" y="346531"/>
            <a:ext cx="11305256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/>
            <a:r>
              <a:rPr lang="ru-RU" altLang="ru-RU" sz="4400" b="1" dirty="0">
                <a:solidFill>
                  <a:srgbClr val="31314D"/>
                </a:solidFill>
              </a:rPr>
              <a:t>Вывод данных</a:t>
            </a:r>
          </a:p>
        </p:txBody>
      </p:sp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475916" y="982446"/>
            <a:ext cx="1130525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Aft>
                <a:spcPct val="20000"/>
              </a:spcAft>
            </a:pPr>
            <a:r>
              <a:rPr lang="ru-RU" altLang="ru-RU" sz="2400" dirty="0"/>
              <a:t>Вывод данных из оперативной памяти на экран</a:t>
            </a:r>
            <a:r>
              <a:rPr lang="en-US" altLang="ru-RU" sz="2400" dirty="0"/>
              <a:t> </a:t>
            </a:r>
            <a:r>
              <a:rPr lang="ru-RU" altLang="ru-RU" sz="2400" dirty="0"/>
              <a:t>монитора</a:t>
            </a:r>
            <a:r>
              <a:rPr lang="ru-RU" altLang="ru-RU" sz="2400" dirty="0" smtClean="0"/>
              <a:t>:</a:t>
            </a:r>
            <a:endParaRPr lang="en-US" altLang="ru-RU" sz="2400" dirty="0"/>
          </a:p>
        </p:txBody>
      </p:sp>
      <p:sp>
        <p:nvSpPr>
          <p:cNvPr id="13319" name="AutoShape 7"/>
          <p:cNvSpPr>
            <a:spLocks/>
          </p:cNvSpPr>
          <p:nvPr/>
        </p:nvSpPr>
        <p:spPr bwMode="auto">
          <a:xfrm rot="16200000">
            <a:off x="6527801" y="-1322388"/>
            <a:ext cx="215900" cy="7127875"/>
          </a:xfrm>
          <a:prstGeom prst="leftBrace">
            <a:avLst>
              <a:gd name="adj1" fmla="val 27512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475916" y="1700214"/>
            <a:ext cx="11305256" cy="1348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  <a:defRPr/>
            </a:pPr>
            <a:r>
              <a:rPr lang="en-US" sz="2400" b="1" dirty="0">
                <a:solidFill>
                  <a:srgbClr val="FF662B"/>
                </a:solidFill>
              </a:rPr>
              <a:t>w</a:t>
            </a:r>
            <a:r>
              <a:rPr lang="ru-RU" sz="2400" b="1" dirty="0" err="1">
                <a:solidFill>
                  <a:srgbClr val="FF662B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rite</a:t>
            </a:r>
            <a:r>
              <a:rPr lang="ru-RU" sz="2400" b="1" dirty="0">
                <a:solidFill>
                  <a:srgbClr val="FF662B"/>
                </a:solidFill>
              </a:rPr>
              <a:t>  </a:t>
            </a:r>
            <a:r>
              <a:rPr lang="ru-RU" sz="2400" b="1" dirty="0"/>
              <a:t>(</a:t>
            </a:r>
            <a:r>
              <a:rPr lang="en-US" sz="2400" dirty="0"/>
              <a:t>&lt;</a:t>
            </a:r>
            <a:r>
              <a:rPr lang="ru-RU" sz="2400" dirty="0"/>
              <a:t>выражение 1</a:t>
            </a:r>
            <a:r>
              <a:rPr lang="en-US" sz="2400" dirty="0"/>
              <a:t>&gt;</a:t>
            </a:r>
            <a:r>
              <a:rPr lang="ru-RU" sz="2400" dirty="0"/>
              <a:t> ,</a:t>
            </a:r>
            <a:r>
              <a:rPr lang="en-US" sz="2400" dirty="0"/>
              <a:t>&lt;</a:t>
            </a:r>
            <a:r>
              <a:rPr lang="ru-RU" sz="2400" dirty="0"/>
              <a:t> выражение 2</a:t>
            </a:r>
            <a:r>
              <a:rPr lang="en-US" sz="2400" dirty="0"/>
              <a:t>&gt;</a:t>
            </a:r>
            <a:r>
              <a:rPr lang="ru-RU" sz="2400" dirty="0"/>
              <a:t> , ...,</a:t>
            </a:r>
            <a:r>
              <a:rPr lang="en-US" sz="2400" dirty="0"/>
              <a:t>&lt;</a:t>
            </a:r>
            <a:r>
              <a:rPr lang="ru-RU" sz="2400" dirty="0"/>
              <a:t> выражение</a:t>
            </a:r>
            <a:r>
              <a:rPr lang="ru-RU" sz="2400" b="1" dirty="0"/>
              <a:t> N</a:t>
            </a:r>
            <a:r>
              <a:rPr lang="en-US" sz="2400" dirty="0"/>
              <a:t>&gt;</a:t>
            </a:r>
            <a:r>
              <a:rPr lang="ru-RU" sz="2400" dirty="0"/>
              <a:t>)</a:t>
            </a:r>
          </a:p>
          <a:p>
            <a:pPr algn="just">
              <a:spcAft>
                <a:spcPct val="20000"/>
              </a:spcAft>
              <a:defRPr/>
            </a:pPr>
            <a:endParaRPr lang="ru-RU" sz="2400" dirty="0"/>
          </a:p>
          <a:p>
            <a:pPr algn="just">
              <a:spcAft>
                <a:spcPct val="20000"/>
              </a:spcAft>
              <a:defRPr/>
            </a:pPr>
            <a:endParaRPr lang="ru-RU" sz="2400" dirty="0"/>
          </a:p>
        </p:txBody>
      </p:sp>
      <p:sp>
        <p:nvSpPr>
          <p:cNvPr id="13321" name="Text Box 9"/>
          <p:cNvSpPr txBox="1">
            <a:spLocks noChangeArrowheads="1"/>
          </p:cNvSpPr>
          <p:nvPr/>
        </p:nvSpPr>
        <p:spPr bwMode="auto">
          <a:xfrm>
            <a:off x="3538538" y="2390499"/>
            <a:ext cx="61944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Aft>
                <a:spcPct val="20000"/>
              </a:spcAft>
            </a:pPr>
            <a:r>
              <a:rPr lang="ru-RU" altLang="ru-RU" sz="2400" dirty="0"/>
              <a:t>список вывода</a:t>
            </a:r>
          </a:p>
        </p:txBody>
      </p:sp>
      <p:sp>
        <p:nvSpPr>
          <p:cNvPr id="13322" name="Text Box 10"/>
          <p:cNvSpPr txBox="1">
            <a:spLocks noChangeArrowheads="1"/>
          </p:cNvSpPr>
          <p:nvPr/>
        </p:nvSpPr>
        <p:spPr bwMode="auto">
          <a:xfrm>
            <a:off x="475916" y="3089274"/>
            <a:ext cx="8549023" cy="1717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800225" indent="-1800225" algn="l">
              <a:spcBef>
                <a:spcPct val="20000"/>
              </a:spcBef>
              <a:defRPr/>
            </a:pPr>
            <a:r>
              <a:rPr lang="ru-RU" sz="2400" b="1" dirty="0">
                <a:solidFill>
                  <a:srgbClr val="FF662B"/>
                </a:solidFill>
                <a:latin typeface="Arial" charset="0"/>
                <a:cs typeface="Arial" charset="0"/>
              </a:rPr>
              <a:t>Выражения</a:t>
            </a:r>
            <a:r>
              <a:rPr lang="ru-RU" sz="2400" dirty="0">
                <a:latin typeface="Arial" charset="0"/>
                <a:cs typeface="Arial" charset="0"/>
              </a:rPr>
              <a:t>  - символьные, числовые, </a:t>
            </a:r>
            <a:r>
              <a:rPr lang="ru-RU" sz="2400" dirty="0" smtClean="0">
                <a:latin typeface="Arial" charset="0"/>
                <a:cs typeface="Arial" charset="0"/>
              </a:rPr>
              <a:t>логические, в </a:t>
            </a:r>
            <a:r>
              <a:rPr lang="ru-RU" sz="2400" dirty="0">
                <a:latin typeface="Arial" charset="0"/>
                <a:cs typeface="Arial" charset="0"/>
              </a:rPr>
              <a:t>том числе переменные и константы</a:t>
            </a:r>
          </a:p>
          <a:p>
            <a:pPr marL="342900" indent="-342900" algn="l">
              <a:spcBef>
                <a:spcPct val="20000"/>
              </a:spcBef>
              <a:defRPr/>
            </a:pPr>
            <a:r>
              <a:rPr lang="ru-RU" sz="2400" b="1" i="1" dirty="0">
                <a:solidFill>
                  <a:srgbClr val="FF662B"/>
                </a:solidFill>
                <a:latin typeface="Arial" charset="0"/>
                <a:cs typeface="Arial" charset="0"/>
              </a:rPr>
              <a:t>Пример:</a:t>
            </a:r>
            <a:r>
              <a:rPr lang="ru-RU" sz="2400" dirty="0">
                <a:solidFill>
                  <a:srgbClr val="FF662B"/>
                </a:solidFill>
                <a:latin typeface="Arial" charset="0"/>
                <a:cs typeface="Arial" charset="0"/>
              </a:rPr>
              <a:t> </a:t>
            </a:r>
          </a:p>
          <a:p>
            <a:pPr marL="342900" indent="-342900" algn="l">
              <a:spcBef>
                <a:spcPct val="20000"/>
              </a:spcBef>
              <a:defRPr/>
            </a:pPr>
            <a:r>
              <a:rPr lang="ru-RU" sz="2400" b="1" dirty="0">
                <a:latin typeface="FangSong" pitchFamily="49" charset="-122"/>
                <a:cs typeface="Arial" charset="0"/>
              </a:rPr>
              <a:t>write</a:t>
            </a:r>
            <a:r>
              <a:rPr lang="ru-RU" sz="2400" dirty="0">
                <a:latin typeface="Arial" charset="0"/>
                <a:cs typeface="Arial" charset="0"/>
              </a:rPr>
              <a:t> (</a:t>
            </a:r>
            <a:r>
              <a:rPr lang="ru-RU" sz="2400" dirty="0">
                <a:latin typeface="FangSong" pitchFamily="49" charset="-122"/>
                <a:cs typeface="Arial" charset="0"/>
              </a:rPr>
              <a:t>'s=', s</a:t>
            </a:r>
            <a:r>
              <a:rPr lang="ru-RU" sz="2400" dirty="0">
                <a:latin typeface="Arial" charset="0"/>
                <a:cs typeface="Arial" charset="0"/>
              </a:rPr>
              <a:t>)</a:t>
            </a:r>
            <a:r>
              <a:rPr lang="en-US" sz="2400" dirty="0">
                <a:latin typeface="Arial" charset="0"/>
                <a:cs typeface="Arial" charset="0"/>
              </a:rPr>
              <a:t>. </a:t>
            </a:r>
            <a:r>
              <a:rPr lang="ru-RU" sz="2400" dirty="0">
                <a:latin typeface="Arial" charset="0"/>
                <a:cs typeface="Arial" charset="0"/>
              </a:rPr>
              <a:t>       Для </a:t>
            </a:r>
            <a:r>
              <a:rPr lang="en-US" sz="2400" dirty="0">
                <a:latin typeface="Arial" charset="0"/>
                <a:cs typeface="Arial" charset="0"/>
              </a:rPr>
              <a:t>s</a:t>
            </a:r>
            <a:r>
              <a:rPr lang="ru-RU" sz="2400" dirty="0">
                <a:latin typeface="Arial" charset="0"/>
                <a:cs typeface="Arial" charset="0"/>
              </a:rPr>
              <a:t>=15 на экране будет: </a:t>
            </a:r>
            <a:r>
              <a:rPr lang="en-US" sz="2400" dirty="0">
                <a:latin typeface="Arial" charset="0"/>
                <a:cs typeface="Arial" charset="0"/>
              </a:rPr>
              <a:t>s=</a:t>
            </a:r>
            <a:r>
              <a:rPr lang="ru-RU" sz="2400" dirty="0">
                <a:latin typeface="Arial" charset="0"/>
                <a:cs typeface="Arial" charset="0"/>
              </a:rPr>
              <a:t>15.</a:t>
            </a:r>
          </a:p>
        </p:txBody>
      </p:sp>
      <p:sp>
        <p:nvSpPr>
          <p:cNvPr id="12" name="Скругленная прямоугольная выноска 11"/>
          <p:cNvSpPr/>
          <p:nvPr/>
        </p:nvSpPr>
        <p:spPr>
          <a:xfrm>
            <a:off x="2589894" y="5709103"/>
            <a:ext cx="6432228" cy="714375"/>
          </a:xfrm>
          <a:prstGeom prst="wedgeRoundRectCallout">
            <a:avLst>
              <a:gd name="adj1" fmla="val -61882"/>
              <a:gd name="adj2" fmla="val -181562"/>
              <a:gd name="adj3" fmla="val 16667"/>
            </a:avLst>
          </a:prstGeom>
          <a:solidFill>
            <a:srgbClr val="31314D"/>
          </a:solidFill>
          <a:ln>
            <a:solidFill>
              <a:srgbClr val="FF66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400" b="1" dirty="0"/>
              <a:t>Информация в кавычках выводится на экран </a:t>
            </a:r>
            <a:br>
              <a:rPr lang="ru-RU" sz="2400" b="1" dirty="0"/>
            </a:br>
            <a:r>
              <a:rPr lang="ru-RU" sz="2400" b="1" dirty="0"/>
              <a:t>без изменений</a:t>
            </a:r>
          </a:p>
        </p:txBody>
      </p:sp>
      <p:pic>
        <p:nvPicPr>
          <p:cNvPr id="6154" name="Picture 13" descr="http://worddreams.files.wordpress.com/2010/05/tips-for-article-writers2.jpg?w=5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556" t="2730" r="17944" b="6969"/>
          <a:stretch>
            <a:fillRect/>
          </a:stretch>
        </p:blipFill>
        <p:spPr bwMode="auto">
          <a:xfrm>
            <a:off x="9024939" y="3143250"/>
            <a:ext cx="1239837" cy="1785938"/>
          </a:xfrm>
          <a:prstGeom prst="rect">
            <a:avLst/>
          </a:prstGeom>
          <a:noFill/>
          <a:ln w="9525">
            <a:solidFill>
              <a:srgbClr val="005AB4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318" grpId="0" autoUpdateAnimBg="0"/>
      <p:bldP spid="13319" grpId="0" animBg="1" autoUpdateAnimBg="0"/>
      <p:bldP spid="13320" grpId="0" autoUpdateAnimBg="0"/>
      <p:bldP spid="13321" grpId="0" autoUpdateAnimBg="0"/>
      <p:bldP spid="13322" grpId="0" autoUpdateAnimBg="0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2"/>
          <p:cNvSpPr>
            <a:spLocks/>
          </p:cNvSpPr>
          <p:nvPr/>
        </p:nvSpPr>
        <p:spPr bwMode="auto">
          <a:xfrm>
            <a:off x="551384" y="404664"/>
            <a:ext cx="9659416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/>
            <a:r>
              <a:rPr lang="ru-RU" altLang="ru-RU" sz="4400" b="1" dirty="0">
                <a:solidFill>
                  <a:srgbClr val="31314D"/>
                </a:solidFill>
              </a:rPr>
              <a:t>Варианты организации вывода</a:t>
            </a:r>
          </a:p>
        </p:txBody>
      </p:sp>
      <p:graphicFrame>
        <p:nvGraphicFramePr>
          <p:cNvPr id="11" name="Group 8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064182"/>
              </p:ext>
            </p:extLst>
          </p:nvPr>
        </p:nvGraphicFramePr>
        <p:xfrm>
          <a:off x="623392" y="1714501"/>
          <a:ext cx="10945215" cy="3042784"/>
        </p:xfrm>
        <a:graphic>
          <a:graphicData uri="http://schemas.openxmlformats.org/drawingml/2006/table">
            <a:tbl>
              <a:tblPr/>
              <a:tblGrid>
                <a:gridCol w="367240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18457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8823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7511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Вариант организации вывода</a:t>
                      </a:r>
                    </a:p>
                  </a:txBody>
                  <a:tcPr marT="45068" marB="4506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E2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Оператор вывода</a:t>
                      </a:r>
                    </a:p>
                  </a:txBody>
                  <a:tcPr marT="45068" marB="4506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E2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Результат </a:t>
                      </a:r>
                    </a:p>
                  </a:txBody>
                  <a:tcPr marT="45068" marB="4506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E2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773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Без разделителей</a:t>
                      </a:r>
                    </a:p>
                  </a:txBody>
                  <a:tcPr marT="45068" marB="4506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write</a:t>
                      </a:r>
                      <a:r>
                        <a:rPr kumimoji="0" lang="ru-RU" sz="2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(1,  20,  300). </a:t>
                      </a:r>
                    </a:p>
                  </a:txBody>
                  <a:tcPr marT="45068" marB="4506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ru-RU" sz="2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120300</a:t>
                      </a:r>
                      <a:br>
                        <a:rPr kumimoji="0" lang="ru-RU" sz="2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endParaRPr kumimoji="0" lang="ru-RU" sz="2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5068" marB="4506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5113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Добавить разделители – запятые</a:t>
                      </a:r>
                    </a:p>
                  </a:txBody>
                  <a:tcPr marT="45068" marB="4506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write</a:t>
                      </a: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(1, </a:t>
                      </a: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’,’</a:t>
                      </a: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20, </a:t>
                      </a: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’,</a:t>
                      </a: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’,</a:t>
                      </a: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300)</a:t>
                      </a:r>
                    </a:p>
                  </a:txBody>
                  <a:tcPr marT="45068" marB="4506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1, 20, 300</a:t>
                      </a:r>
                    </a:p>
                  </a:txBody>
                  <a:tcPr marT="45068" marB="4506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1045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Добавить разделители – пробелы</a:t>
                      </a:r>
                    </a:p>
                  </a:txBody>
                  <a:tcPr marT="45068" marB="4506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write</a:t>
                      </a: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(1, </a:t>
                      </a: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‘  ‘,  </a:t>
                      </a: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 </a:t>
                      </a: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‘  ‘,  </a:t>
                      </a: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3)</a:t>
                      </a:r>
                    </a:p>
                  </a:txBody>
                  <a:tcPr marT="45068" marB="4506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1 20 300</a:t>
                      </a:r>
                    </a:p>
                  </a:txBody>
                  <a:tcPr marT="45068" marB="4506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479376" y="2377366"/>
            <a:ext cx="11233247" cy="1232872"/>
          </a:xfrm>
          <a:prstGeom prst="rect">
            <a:avLst/>
          </a:prstGeom>
          <a:solidFill>
            <a:srgbClr val="E2E2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/>
          </a:p>
        </p:txBody>
      </p:sp>
      <p:sp>
        <p:nvSpPr>
          <p:cNvPr id="8195" name="Заголовок 2"/>
          <p:cNvSpPr>
            <a:spLocks/>
          </p:cNvSpPr>
          <p:nvPr/>
        </p:nvSpPr>
        <p:spPr bwMode="auto">
          <a:xfrm>
            <a:off x="479376" y="423055"/>
            <a:ext cx="1123324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/>
            <a:r>
              <a:rPr lang="ru-RU" altLang="ru-RU" sz="4400" b="1" dirty="0">
                <a:solidFill>
                  <a:srgbClr val="31314D"/>
                </a:solidFill>
              </a:rPr>
              <a:t>Формат вывода</a:t>
            </a:r>
          </a:p>
        </p:txBody>
      </p:sp>
      <p:sp>
        <p:nvSpPr>
          <p:cNvPr id="13323" name="Text Box 11"/>
          <p:cNvSpPr txBox="1">
            <a:spLocks noChangeArrowheads="1"/>
          </p:cNvSpPr>
          <p:nvPr/>
        </p:nvSpPr>
        <p:spPr bwMode="auto">
          <a:xfrm>
            <a:off x="479376" y="1273840"/>
            <a:ext cx="11233247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2667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altLang="ru-RU" sz="2800" b="1" dirty="0">
                <a:solidFill>
                  <a:srgbClr val="FF662B"/>
                </a:solidFill>
              </a:rPr>
              <a:t>Формат вывода</a:t>
            </a:r>
            <a:r>
              <a:rPr lang="ru-RU" altLang="ru-RU" sz="2800" dirty="0">
                <a:solidFill>
                  <a:srgbClr val="FF662B"/>
                </a:solidFill>
              </a:rPr>
              <a:t> </a:t>
            </a:r>
            <a:r>
              <a:rPr lang="ru-RU" altLang="ru-RU" sz="2800" dirty="0"/>
              <a:t>позволяет установить количество позиций на экране, занимаемых выводимой величиной.</a:t>
            </a:r>
          </a:p>
        </p:txBody>
      </p:sp>
      <p:graphicFrame>
        <p:nvGraphicFramePr>
          <p:cNvPr id="11" name="Group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67281917"/>
              </p:ext>
            </p:extLst>
          </p:nvPr>
        </p:nvGraphicFramePr>
        <p:xfrm>
          <a:off x="479377" y="3852056"/>
          <a:ext cx="11233246" cy="2194672"/>
        </p:xfrm>
        <a:graphic>
          <a:graphicData uri="http://schemas.openxmlformats.org/drawingml/2006/table">
            <a:tbl>
              <a:tblPr/>
              <a:tblGrid>
                <a:gridCol w="646499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76825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70125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Оператор вывода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E2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Результат выполнения оператора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E2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4940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write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‘s=‘, s:2:0);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s=15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5098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write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‘s=‘, s:3:1);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s=15.0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4940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write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‘s=‘, s:5:1);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s= 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15.0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8214" name="Прямоугольник 12"/>
          <p:cNvSpPr>
            <a:spLocks noChangeArrowheads="1"/>
          </p:cNvSpPr>
          <p:nvPr/>
        </p:nvSpPr>
        <p:spPr bwMode="auto">
          <a:xfrm>
            <a:off x="486137" y="2428615"/>
            <a:ext cx="1123324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 b="1" dirty="0"/>
              <a:t>write</a:t>
            </a:r>
            <a:r>
              <a:rPr lang="ru-RU" altLang="ru-RU" sz="2400" dirty="0"/>
              <a:t> (</a:t>
            </a:r>
            <a:r>
              <a:rPr lang="en-US" altLang="ru-RU" sz="2400" dirty="0"/>
              <a:t>s:x:y)</a:t>
            </a:r>
            <a:endParaRPr lang="ru-RU" altLang="ru-RU" sz="2400" dirty="0"/>
          </a:p>
          <a:p>
            <a:pPr eaLnBrk="1" hangingPunct="1"/>
            <a:r>
              <a:rPr lang="en-US" altLang="ru-RU" sz="2400" b="1" dirty="0"/>
              <a:t>x</a:t>
            </a:r>
            <a:r>
              <a:rPr lang="en-US" altLang="ru-RU" sz="2400" dirty="0"/>
              <a:t> - </a:t>
            </a:r>
            <a:r>
              <a:rPr lang="ru-RU" altLang="ru-RU" sz="2400" dirty="0"/>
              <a:t>общее количество позиций, отводимых под число; </a:t>
            </a:r>
            <a:r>
              <a:rPr lang="en-US" altLang="ru-RU" sz="2400" dirty="0"/>
              <a:t/>
            </a:r>
            <a:br>
              <a:rPr lang="en-US" altLang="ru-RU" sz="2400" dirty="0"/>
            </a:br>
            <a:r>
              <a:rPr lang="en-US" altLang="ru-RU" sz="2400" b="1" dirty="0"/>
              <a:t>y</a:t>
            </a:r>
            <a:r>
              <a:rPr lang="en-US" altLang="ru-RU" sz="2400" dirty="0"/>
              <a:t> - </a:t>
            </a:r>
            <a:r>
              <a:rPr lang="ru-RU" altLang="ru-RU" sz="2400" dirty="0"/>
              <a:t> количество позиций в дробной части числа.</a:t>
            </a:r>
          </a:p>
        </p:txBody>
      </p:sp>
      <p:sp>
        <p:nvSpPr>
          <p:cNvPr id="8215" name="Прямоугольник 13"/>
          <p:cNvSpPr>
            <a:spLocks noChangeArrowheads="1"/>
          </p:cNvSpPr>
          <p:nvPr/>
        </p:nvSpPr>
        <p:spPr bwMode="auto">
          <a:xfrm>
            <a:off x="486137" y="6108645"/>
            <a:ext cx="1122648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 b="1" dirty="0">
                <a:solidFill>
                  <a:srgbClr val="FF662B"/>
                </a:solidFill>
              </a:rPr>
              <a:t>write</a:t>
            </a:r>
            <a:r>
              <a:rPr lang="en-US" altLang="ru-RU" sz="2400" b="1" dirty="0">
                <a:solidFill>
                  <a:srgbClr val="FF662B"/>
                </a:solidFill>
              </a:rPr>
              <a:t>ln </a:t>
            </a:r>
            <a:r>
              <a:rPr lang="en-US" altLang="ru-RU" sz="2400" b="1" dirty="0" smtClean="0"/>
              <a:t>- </a:t>
            </a:r>
            <a:r>
              <a:rPr lang="ru-RU" altLang="ru-RU" sz="2400" dirty="0" smtClean="0"/>
              <a:t>вывод </a:t>
            </a:r>
            <a:r>
              <a:rPr lang="en-US" altLang="ru-RU" sz="2400" dirty="0"/>
              <a:t>c </a:t>
            </a:r>
            <a:r>
              <a:rPr lang="ru-RU" altLang="ru-RU" sz="2400" dirty="0" smtClean="0"/>
              <a:t>новой </a:t>
            </a:r>
            <a:r>
              <a:rPr lang="ru-RU" altLang="ru-RU" sz="2400" dirty="0"/>
              <a:t>строки!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3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214" grpId="1"/>
      <p:bldP spid="82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Заголовок 2"/>
          <p:cNvSpPr>
            <a:spLocks/>
          </p:cNvSpPr>
          <p:nvPr/>
        </p:nvSpPr>
        <p:spPr bwMode="auto">
          <a:xfrm>
            <a:off x="551384" y="404663"/>
            <a:ext cx="9659416" cy="79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90000"/>
              </a:lnSpc>
            </a:pPr>
            <a:r>
              <a:rPr lang="ru-RU" altLang="ru-RU" sz="4400" b="1" dirty="0">
                <a:solidFill>
                  <a:srgbClr val="31314D"/>
                </a:solidFill>
              </a:rPr>
              <a:t>Первая программа</a:t>
            </a: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977454" y="1813721"/>
            <a:ext cx="7429500" cy="3659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95000"/>
              </a:lnSpc>
            </a:pPr>
            <a:r>
              <a:rPr lang="ru-RU" altLang="ru-RU" sz="2400" b="1" dirty="0"/>
              <a:t>program</a:t>
            </a:r>
            <a:r>
              <a:rPr lang="ru-RU" altLang="ru-RU" sz="2400" dirty="0"/>
              <a:t> n_1;</a:t>
            </a:r>
          </a:p>
          <a:p>
            <a:pPr algn="l" eaLnBrk="1" hangingPunct="1">
              <a:lnSpc>
                <a:spcPct val="95000"/>
              </a:lnSpc>
            </a:pPr>
            <a:r>
              <a:rPr lang="ru-RU" altLang="ru-RU" sz="2400" b="1" dirty="0"/>
              <a:t>   </a:t>
            </a:r>
            <a:r>
              <a:rPr lang="ru-RU" altLang="ru-RU" sz="2400" b="1" dirty="0" err="1"/>
              <a:t>const</a:t>
            </a:r>
            <a:r>
              <a:rPr lang="ru-RU" altLang="ru-RU" sz="2400" dirty="0"/>
              <a:t> </a:t>
            </a:r>
            <a:r>
              <a:rPr lang="ru-RU" altLang="ru-RU" sz="2400" dirty="0" err="1"/>
              <a:t>pi</a:t>
            </a:r>
            <a:r>
              <a:rPr lang="ru-RU" altLang="ru-RU" sz="2400" dirty="0"/>
              <a:t>=3.14;</a:t>
            </a:r>
          </a:p>
          <a:p>
            <a:pPr algn="l" eaLnBrk="1" hangingPunct="1">
              <a:lnSpc>
                <a:spcPct val="95000"/>
              </a:lnSpc>
            </a:pPr>
            <a:r>
              <a:rPr lang="ru-RU" altLang="ru-RU" sz="2400" b="1" dirty="0"/>
              <a:t>   var</a:t>
            </a:r>
            <a:r>
              <a:rPr lang="ru-RU" altLang="ru-RU" sz="2400" dirty="0"/>
              <a:t> r, c, s: </a:t>
            </a:r>
            <a:r>
              <a:rPr lang="ru-RU" altLang="ru-RU" sz="2400" dirty="0" err="1"/>
              <a:t>real</a:t>
            </a:r>
            <a:r>
              <a:rPr lang="ru-RU" altLang="ru-RU" sz="2400" dirty="0"/>
              <a:t>;</a:t>
            </a:r>
          </a:p>
          <a:p>
            <a:pPr algn="l" eaLnBrk="1" hangingPunct="1">
              <a:lnSpc>
                <a:spcPct val="95000"/>
              </a:lnSpc>
            </a:pPr>
            <a:r>
              <a:rPr lang="ru-RU" altLang="ru-RU" sz="2400" b="1" dirty="0" err="1"/>
              <a:t>begin</a:t>
            </a:r>
            <a:endParaRPr lang="ru-RU" altLang="ru-RU" sz="2400" b="1" dirty="0"/>
          </a:p>
          <a:p>
            <a:pPr algn="l" eaLnBrk="1" hangingPunct="1">
              <a:lnSpc>
                <a:spcPct val="95000"/>
              </a:lnSpc>
            </a:pPr>
            <a:r>
              <a:rPr lang="ru-RU" altLang="ru-RU" sz="2400" dirty="0"/>
              <a:t>  r:=5.4;</a:t>
            </a:r>
          </a:p>
          <a:p>
            <a:pPr algn="l" eaLnBrk="1" hangingPunct="1">
              <a:lnSpc>
                <a:spcPct val="95000"/>
              </a:lnSpc>
            </a:pPr>
            <a:r>
              <a:rPr lang="ru-RU" altLang="ru-RU" sz="2400" dirty="0"/>
              <a:t>  </a:t>
            </a:r>
            <a:r>
              <a:rPr lang="ru-RU" altLang="ru-RU" sz="2400" dirty="0" smtClean="0"/>
              <a:t>c:=</a:t>
            </a:r>
            <a:r>
              <a:rPr lang="ru-RU" altLang="ru-RU" sz="2400" dirty="0"/>
              <a:t>2*pi*r;</a:t>
            </a:r>
          </a:p>
          <a:p>
            <a:pPr algn="l" eaLnBrk="1" hangingPunct="1">
              <a:lnSpc>
                <a:spcPct val="95000"/>
              </a:lnSpc>
            </a:pPr>
            <a:r>
              <a:rPr lang="ru-RU" altLang="ru-RU" sz="2400" dirty="0"/>
              <a:t>  s:=pi*r*r;</a:t>
            </a:r>
          </a:p>
          <a:p>
            <a:pPr algn="l" eaLnBrk="1" hangingPunct="1">
              <a:lnSpc>
                <a:spcPct val="95000"/>
              </a:lnSpc>
            </a:pPr>
            <a:r>
              <a:rPr lang="ru-RU" altLang="ru-RU" sz="2400" dirty="0"/>
              <a:t>  </a:t>
            </a:r>
            <a:r>
              <a:rPr lang="ru-RU" altLang="ru-RU" sz="2400" dirty="0" err="1"/>
              <a:t>writeln</a:t>
            </a:r>
            <a:r>
              <a:rPr lang="ru-RU" altLang="ru-RU" sz="2400" dirty="0"/>
              <a:t> ('c =', c:6:4);</a:t>
            </a:r>
          </a:p>
          <a:p>
            <a:pPr algn="l" eaLnBrk="1" hangingPunct="1">
              <a:lnSpc>
                <a:spcPct val="95000"/>
              </a:lnSpc>
            </a:pPr>
            <a:r>
              <a:rPr lang="ru-RU" altLang="ru-RU" sz="2400" dirty="0"/>
              <a:t>  </a:t>
            </a:r>
            <a:r>
              <a:rPr lang="ru-RU" altLang="ru-RU" sz="2400" dirty="0" err="1"/>
              <a:t>writeln</a:t>
            </a:r>
            <a:r>
              <a:rPr lang="ru-RU" altLang="ru-RU" sz="2400" dirty="0"/>
              <a:t> ('s=', s:6:4)</a:t>
            </a:r>
          </a:p>
          <a:p>
            <a:pPr algn="l" eaLnBrk="1" hangingPunct="1">
              <a:lnSpc>
                <a:spcPct val="95000"/>
              </a:lnSpc>
            </a:pPr>
            <a:r>
              <a:rPr lang="ru-RU" altLang="ru-RU" sz="2400" b="1" dirty="0" err="1"/>
              <a:t>end</a:t>
            </a:r>
            <a:r>
              <a:rPr lang="ru-RU" altLang="ru-RU" sz="2400" b="1" dirty="0"/>
              <a:t>.</a:t>
            </a:r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6200774" y="3722293"/>
            <a:ext cx="4500563" cy="436562"/>
          </a:xfrm>
          <a:prstGeom prst="rect">
            <a:avLst/>
          </a:prstGeom>
          <a:noFill/>
          <a:ln w="9525">
            <a:solidFill>
              <a:srgbClr val="005AB4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200" dirty="0"/>
              <a:t>Результат работы программы:</a:t>
            </a:r>
          </a:p>
        </p:txBody>
      </p:sp>
      <p:graphicFrame>
        <p:nvGraphicFramePr>
          <p:cNvPr id="1026" name="Object 10"/>
          <p:cNvGraphicFramePr>
            <a:graphicFrameLocks noChangeAspect="1"/>
          </p:cNvGraphicFramePr>
          <p:nvPr/>
        </p:nvGraphicFramePr>
        <p:xfrm>
          <a:off x="6038850" y="3321050"/>
          <a:ext cx="114300" cy="215900"/>
        </p:xfrm>
        <a:graphic>
          <a:graphicData uri="http://schemas.openxmlformats.org/presentationml/2006/ole">
            <p:oleObj spid="_x0000_s1052" name="Формула" r:id="rId3" imgW="114151" imgH="215619" progId="Equation.3">
              <p:embed/>
            </p:oleObj>
          </a:graphicData>
        </a:graphic>
      </p:graphicFrame>
      <p:pic>
        <p:nvPicPr>
          <p:cNvPr id="1031" name="Picture 15" descr="http://le-savchen.ucoz.ru/Caalla/P621086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81813" y="1366839"/>
            <a:ext cx="3103562" cy="2205037"/>
          </a:xfrm>
          <a:prstGeom prst="rect">
            <a:avLst/>
          </a:prstGeom>
          <a:noFill/>
          <a:ln w="28575">
            <a:solidFill>
              <a:srgbClr val="005AB4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6183312" y="4382296"/>
            <a:ext cx="4535488" cy="2181225"/>
            <a:chOff x="6056" y="3249"/>
            <a:chExt cx="2857" cy="1374"/>
          </a:xfrm>
        </p:grpSpPr>
        <p:pic>
          <p:nvPicPr>
            <p:cNvPr id="1033" name="Picture 1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56" y="3249"/>
              <a:ext cx="2857" cy="13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34" name="Text Box 19"/>
            <p:cNvSpPr txBox="1">
              <a:spLocks noChangeArrowheads="1"/>
            </p:cNvSpPr>
            <p:nvPr/>
          </p:nvSpPr>
          <p:spPr bwMode="auto">
            <a:xfrm>
              <a:off x="6170" y="3556"/>
              <a:ext cx="2496" cy="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l" eaLnBrk="1" hangingPunct="1"/>
              <a:r>
                <a:rPr lang="en-US" altLang="ru-RU" sz="2000" b="1">
                  <a:solidFill>
                    <a:srgbClr val="FFFF66"/>
                  </a:solidFill>
                  <a:latin typeface="FangSong" pitchFamily="49" charset="-122"/>
                </a:rPr>
                <a:t>Turbo Pascal</a:t>
              </a:r>
              <a:r>
                <a:rPr lang="ru-RU" altLang="ru-RU" sz="2000" b="1">
                  <a:solidFill>
                    <a:srgbClr val="FFFF66"/>
                  </a:solidFill>
                  <a:latin typeface="FangSong" pitchFamily="49" charset="-122"/>
                </a:rPr>
                <a:t>   </a:t>
              </a:r>
              <a:r>
                <a:rPr lang="en-US" altLang="ru-RU" sz="2000" b="1">
                  <a:solidFill>
                    <a:srgbClr val="FFFF66"/>
                  </a:solidFill>
                  <a:latin typeface="FangSong" pitchFamily="49" charset="-122"/>
                </a:rPr>
                <a:t>Version</a:t>
              </a:r>
              <a:r>
                <a:rPr lang="ru-RU" altLang="ru-RU" sz="2000" b="1">
                  <a:solidFill>
                    <a:srgbClr val="FFFF66"/>
                  </a:solidFill>
                  <a:latin typeface="FangSong" pitchFamily="49" charset="-122"/>
                </a:rPr>
                <a:t> 7.0</a:t>
              </a:r>
            </a:p>
            <a:p>
              <a:pPr algn="l" eaLnBrk="1" hangingPunct="1"/>
              <a:r>
                <a:rPr lang="en-US" altLang="ru-RU" sz="2000" b="1">
                  <a:solidFill>
                    <a:srgbClr val="FFFF66"/>
                  </a:solidFill>
                  <a:latin typeface="FangSong" pitchFamily="49" charset="-122"/>
                </a:rPr>
                <a:t>c =</a:t>
              </a:r>
              <a:r>
                <a:rPr lang="ru-RU" altLang="ru-RU" sz="2000" b="1">
                  <a:solidFill>
                    <a:srgbClr val="FFFF66"/>
                  </a:solidFill>
                  <a:latin typeface="FangSong" pitchFamily="49" charset="-122"/>
                </a:rPr>
                <a:t>3</a:t>
              </a:r>
              <a:r>
                <a:rPr lang="en-US" altLang="ru-RU" sz="2000" b="1">
                  <a:solidFill>
                    <a:srgbClr val="FFFF66"/>
                  </a:solidFill>
                  <a:latin typeface="FangSong" pitchFamily="49" charset="-122"/>
                </a:rPr>
                <a:t>3.</a:t>
              </a:r>
              <a:r>
                <a:rPr lang="ru-RU" altLang="ru-RU" sz="2000" b="1">
                  <a:solidFill>
                    <a:srgbClr val="FFFF66"/>
                  </a:solidFill>
                  <a:latin typeface="FangSong" pitchFamily="49" charset="-122"/>
                </a:rPr>
                <a:t>9120</a:t>
              </a:r>
              <a:endParaRPr lang="en-US" altLang="ru-RU" sz="2000" b="1">
                <a:solidFill>
                  <a:srgbClr val="FFFF66"/>
                </a:solidFill>
                <a:latin typeface="FangSong" pitchFamily="49" charset="-122"/>
              </a:endParaRPr>
            </a:p>
            <a:p>
              <a:pPr algn="l" eaLnBrk="1" hangingPunct="1"/>
              <a:r>
                <a:rPr lang="en-US" altLang="ru-RU" sz="2000" b="1">
                  <a:solidFill>
                    <a:srgbClr val="FFFF66"/>
                  </a:solidFill>
                  <a:latin typeface="FangSong" pitchFamily="49" charset="-122"/>
                </a:rPr>
                <a:t>s =</a:t>
              </a:r>
              <a:r>
                <a:rPr lang="ru-RU" altLang="ru-RU" sz="2000" b="1">
                  <a:solidFill>
                    <a:srgbClr val="FFFF66"/>
                  </a:solidFill>
                  <a:latin typeface="FangSong" pitchFamily="49" charset="-122"/>
                </a:rPr>
                <a:t>91</a:t>
              </a:r>
              <a:r>
                <a:rPr lang="en-US" altLang="ru-RU" sz="2000" b="1">
                  <a:solidFill>
                    <a:srgbClr val="FFFF66"/>
                  </a:solidFill>
                  <a:latin typeface="FangSong" pitchFamily="49" charset="-122"/>
                </a:rPr>
                <a:t>.</a:t>
              </a:r>
              <a:r>
                <a:rPr lang="ru-RU" altLang="ru-RU" sz="2000" b="1">
                  <a:solidFill>
                    <a:srgbClr val="FFFF66"/>
                  </a:solidFill>
                  <a:latin typeface="FangSong" pitchFamily="49" charset="-122"/>
                </a:rPr>
                <a:t>5624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autoUpdateAnimBg="0"/>
      <p:bldP spid="20485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911424" y="4143376"/>
            <a:ext cx="6336704" cy="187791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/>
          </a:p>
        </p:txBody>
      </p:sp>
      <p:sp>
        <p:nvSpPr>
          <p:cNvPr id="26632" name="Text Box 8"/>
          <p:cNvSpPr txBox="1">
            <a:spLocks noChangeArrowheads="1"/>
          </p:cNvSpPr>
          <p:nvPr/>
        </p:nvSpPr>
        <p:spPr bwMode="auto">
          <a:xfrm>
            <a:off x="623392" y="2699013"/>
            <a:ext cx="10945215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361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12800" indent="-4492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</a:pPr>
            <a:r>
              <a:rPr lang="ru-RU" altLang="ru-RU" sz="2400" dirty="0"/>
              <a:t>Выполнение оператора </a:t>
            </a:r>
            <a:r>
              <a:rPr lang="ru-RU" altLang="ru-RU" sz="2400" b="1" dirty="0" err="1">
                <a:solidFill>
                  <a:srgbClr val="FF662B"/>
                </a:solidFill>
              </a:rPr>
              <a:t>read</a:t>
            </a:r>
            <a:r>
              <a:rPr lang="ru-RU" altLang="ru-RU" sz="2400" b="1" dirty="0">
                <a:solidFill>
                  <a:srgbClr val="FF662B"/>
                </a:solidFill>
              </a:rPr>
              <a:t>:</a:t>
            </a:r>
          </a:p>
          <a:p>
            <a:pPr algn="just" eaLnBrk="1" hangingPunct="1">
              <a:spcBef>
                <a:spcPct val="20000"/>
              </a:spcBef>
              <a:buFontTx/>
              <a:buAutoNum type="arabicParenR"/>
            </a:pPr>
            <a:r>
              <a:rPr lang="ru-RU" altLang="ru-RU" sz="2400" dirty="0"/>
              <a:t>компьютер переходит в режим ожидания данных:</a:t>
            </a:r>
          </a:p>
          <a:p>
            <a:pPr algn="just" eaLnBrk="1" hangingPunct="1">
              <a:spcBef>
                <a:spcPct val="20000"/>
              </a:spcBef>
              <a:buFontTx/>
              <a:buAutoNum type="arabicParenR"/>
            </a:pPr>
            <a:r>
              <a:rPr lang="ru-RU" altLang="ru-RU" sz="2400" dirty="0"/>
              <a:t>пользователь вводит данные с клавиатуры:</a:t>
            </a:r>
          </a:p>
          <a:p>
            <a:pPr lvl="1" algn="l"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ru-RU" altLang="ru-RU" sz="2400" dirty="0"/>
              <a:t>несколько значений переменных</a:t>
            </a:r>
            <a:br>
              <a:rPr lang="ru-RU" altLang="ru-RU" sz="2400" dirty="0"/>
            </a:br>
            <a:r>
              <a:rPr lang="ru-RU" altLang="ru-RU" sz="2400" dirty="0"/>
              <a:t>числовых типов могут вводиться </a:t>
            </a:r>
            <a:br>
              <a:rPr lang="ru-RU" altLang="ru-RU" sz="2400" dirty="0"/>
            </a:br>
            <a:r>
              <a:rPr lang="ru-RU" altLang="ru-RU" sz="2400" dirty="0"/>
              <a:t>через пробел или через запятую;</a:t>
            </a:r>
          </a:p>
          <a:p>
            <a:pPr lvl="1" algn="l"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ru-RU" altLang="ru-RU" sz="2400" dirty="0"/>
              <a:t>при вводе символьных переменных </a:t>
            </a:r>
            <a:br>
              <a:rPr lang="ru-RU" altLang="ru-RU" sz="2400" dirty="0"/>
            </a:br>
            <a:r>
              <a:rPr lang="ru-RU" altLang="ru-RU" sz="2400" dirty="0"/>
              <a:t>пробел и запятую ставить их нельзя;</a:t>
            </a:r>
          </a:p>
          <a:p>
            <a:pPr algn="just" eaLnBrk="1" hangingPunct="1">
              <a:spcBef>
                <a:spcPct val="20000"/>
              </a:spcBef>
              <a:buFontTx/>
              <a:buAutoNum type="arabicParenR"/>
            </a:pPr>
            <a:r>
              <a:rPr lang="ru-RU" altLang="ru-RU" sz="2400" dirty="0"/>
              <a:t>пользователь нажимает клавишу </a:t>
            </a:r>
            <a:r>
              <a:rPr lang="ru-RU" altLang="ru-RU" sz="2400" b="1" dirty="0" err="1">
                <a:solidFill>
                  <a:srgbClr val="FF662B"/>
                </a:solidFill>
              </a:rPr>
              <a:t>Enter</a:t>
            </a:r>
            <a:r>
              <a:rPr lang="ru-RU" altLang="ru-RU" sz="2400" dirty="0"/>
              <a:t>.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23392" y="1428750"/>
            <a:ext cx="10945216" cy="1169690"/>
          </a:xfrm>
          <a:prstGeom prst="rect">
            <a:avLst/>
          </a:prstGeom>
          <a:solidFill>
            <a:srgbClr val="E2E2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/>
          </a:p>
        </p:txBody>
      </p:sp>
      <p:sp>
        <p:nvSpPr>
          <p:cNvPr id="9220" name="Заголовок 2"/>
          <p:cNvSpPr>
            <a:spLocks/>
          </p:cNvSpPr>
          <p:nvPr/>
        </p:nvSpPr>
        <p:spPr bwMode="auto">
          <a:xfrm>
            <a:off x="480195" y="396081"/>
            <a:ext cx="9731424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90000"/>
              </a:lnSpc>
            </a:pPr>
            <a:r>
              <a:rPr lang="ru-RU" altLang="ru-RU" sz="4400" b="1" dirty="0">
                <a:solidFill>
                  <a:srgbClr val="31314D"/>
                </a:solidFill>
              </a:rPr>
              <a:t>Ввод данных с клавиатуры </a:t>
            </a:r>
          </a:p>
        </p:txBody>
      </p:sp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2063552" y="1467993"/>
            <a:ext cx="83534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indent="361950" algn="just">
              <a:spcBef>
                <a:spcPct val="20000"/>
              </a:spcBef>
              <a:defRPr/>
            </a:pPr>
            <a:r>
              <a:rPr lang="en-US" sz="2400" b="1" dirty="0">
                <a:solidFill>
                  <a:srgbClr val="FF662B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</a:t>
            </a:r>
            <a:r>
              <a:rPr lang="ru-RU" sz="2400" b="1" dirty="0" err="1">
                <a:solidFill>
                  <a:srgbClr val="FF662B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ead</a:t>
            </a:r>
            <a:r>
              <a:rPr lang="ru-RU" sz="2400" b="1" dirty="0">
                <a:solidFill>
                  <a:srgbClr val="FF662B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400" dirty="0"/>
              <a:t>(&lt;</a:t>
            </a:r>
            <a:r>
              <a:rPr lang="ru-RU" sz="2400" dirty="0"/>
              <a:t>имя переменной1</a:t>
            </a:r>
            <a:r>
              <a:rPr lang="en-US" sz="2400" dirty="0"/>
              <a:t>&gt;</a:t>
            </a:r>
            <a:r>
              <a:rPr lang="ru-RU" sz="2400" dirty="0"/>
              <a:t>, …, </a:t>
            </a:r>
            <a:r>
              <a:rPr lang="en-US" sz="2400" dirty="0"/>
              <a:t>&lt;</a:t>
            </a:r>
            <a:r>
              <a:rPr lang="ru-RU" sz="2400" dirty="0"/>
              <a:t>имя переменной N</a:t>
            </a:r>
            <a:r>
              <a:rPr lang="en-US" sz="2400" dirty="0"/>
              <a:t>&gt;</a:t>
            </a:r>
            <a:r>
              <a:rPr lang="ru-RU" sz="2400" dirty="0"/>
              <a:t> )</a:t>
            </a:r>
          </a:p>
        </p:txBody>
      </p:sp>
      <p:sp>
        <p:nvSpPr>
          <p:cNvPr id="26631" name="Text Box 7"/>
          <p:cNvSpPr txBox="1">
            <a:spLocks noChangeArrowheads="1"/>
          </p:cNvSpPr>
          <p:nvPr/>
        </p:nvSpPr>
        <p:spPr bwMode="auto">
          <a:xfrm>
            <a:off x="480196" y="922338"/>
            <a:ext cx="1123242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361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</a:pPr>
            <a:r>
              <a:rPr lang="ru-RU" altLang="ru-RU" sz="2400" dirty="0"/>
              <a:t>Ввод в оперативную память значений переменных :</a:t>
            </a:r>
          </a:p>
        </p:txBody>
      </p:sp>
      <p:sp>
        <p:nvSpPr>
          <p:cNvPr id="26634" name="Text Box 10"/>
          <p:cNvSpPr txBox="1">
            <a:spLocks noChangeArrowheads="1"/>
          </p:cNvSpPr>
          <p:nvPr/>
        </p:nvSpPr>
        <p:spPr bwMode="auto">
          <a:xfrm>
            <a:off x="1343472" y="2176018"/>
            <a:ext cx="1022513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361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altLang="ru-RU" sz="2400" dirty="0"/>
              <a:t>список ввода</a:t>
            </a:r>
          </a:p>
        </p:txBody>
      </p:sp>
      <p:sp>
        <p:nvSpPr>
          <p:cNvPr id="26638" name="AutoShape 14"/>
          <p:cNvSpPr>
            <a:spLocks/>
          </p:cNvSpPr>
          <p:nvPr/>
        </p:nvSpPr>
        <p:spPr bwMode="auto">
          <a:xfrm rot="16200000">
            <a:off x="6476626" y="-1286276"/>
            <a:ext cx="360363" cy="6768752"/>
          </a:xfrm>
          <a:prstGeom prst="leftBrace">
            <a:avLst>
              <a:gd name="adj1" fmla="val 13652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pic>
        <p:nvPicPr>
          <p:cNvPr id="9226" name="Picture 16" descr="Reading Ic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23610" y="4143377"/>
            <a:ext cx="1631950" cy="1643062"/>
          </a:xfrm>
          <a:prstGeom prst="rect">
            <a:avLst/>
          </a:prstGeom>
          <a:noFill/>
          <a:ln w="9525">
            <a:solidFill>
              <a:srgbClr val="005AB4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6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6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6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6632" grpId="0" autoUpdateAnimBg="0"/>
      <p:bldP spid="11" grpId="0" animBg="1"/>
      <p:bldP spid="26630" grpId="0" autoUpdateAnimBg="0"/>
      <p:bldP spid="26631" grpId="0" autoUpdateAnimBg="0"/>
      <p:bldP spid="26634" grpId="0" autoUpdateAnimBg="0"/>
      <p:bldP spid="26638" grpId="0" animBg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Заголовок 2"/>
          <p:cNvSpPr>
            <a:spLocks/>
          </p:cNvSpPr>
          <p:nvPr/>
        </p:nvSpPr>
        <p:spPr bwMode="auto">
          <a:xfrm>
            <a:off x="479376" y="414034"/>
            <a:ext cx="9731424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90000"/>
              </a:lnSpc>
            </a:pPr>
            <a:r>
              <a:rPr lang="ru-RU" altLang="ru-RU" sz="4400" b="1" dirty="0">
                <a:solidFill>
                  <a:srgbClr val="31314D"/>
                </a:solidFill>
              </a:rPr>
              <a:t>Ввод данных с клавиатуры </a:t>
            </a:r>
          </a:p>
        </p:txBody>
      </p:sp>
      <p:sp>
        <p:nvSpPr>
          <p:cNvPr id="27658" name="Text Box 10"/>
          <p:cNvSpPr txBox="1">
            <a:spLocks noChangeArrowheads="1"/>
          </p:cNvSpPr>
          <p:nvPr/>
        </p:nvSpPr>
        <p:spPr bwMode="auto">
          <a:xfrm>
            <a:off x="2063751" y="1844676"/>
            <a:ext cx="8353425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>
              <a:spcBef>
                <a:spcPct val="10000"/>
              </a:spcBef>
            </a:pPr>
            <a:r>
              <a:rPr lang="ru-RU" altLang="ru-RU" sz="2400" b="1" dirty="0"/>
              <a:t>var</a:t>
            </a:r>
            <a:r>
              <a:rPr lang="ru-RU" altLang="ru-RU" sz="2400" dirty="0"/>
              <a:t> i, j: </a:t>
            </a:r>
            <a:r>
              <a:rPr lang="ru-RU" altLang="ru-RU" sz="2400" b="1" dirty="0" err="1"/>
              <a:t>integer</a:t>
            </a:r>
            <a:r>
              <a:rPr lang="ru-RU" altLang="ru-RU" sz="2400" dirty="0" smtClean="0"/>
              <a:t>;  x</a:t>
            </a:r>
            <a:r>
              <a:rPr lang="ru-RU" altLang="ru-RU" sz="2400" dirty="0"/>
              <a:t>: </a:t>
            </a:r>
            <a:r>
              <a:rPr lang="ru-RU" altLang="ru-RU" sz="2400" b="1" dirty="0" err="1"/>
              <a:t>real</a:t>
            </a:r>
            <a:r>
              <a:rPr lang="ru-RU" altLang="ru-RU" sz="2400" dirty="0" smtClean="0"/>
              <a:t>;  a</a:t>
            </a:r>
            <a:r>
              <a:rPr lang="ru-RU" altLang="ru-RU" sz="2400" dirty="0"/>
              <a:t>: </a:t>
            </a:r>
            <a:r>
              <a:rPr lang="ru-RU" altLang="ru-RU" sz="2400" b="1" dirty="0" err="1"/>
              <a:t>char</a:t>
            </a:r>
            <a:r>
              <a:rPr lang="ru-RU" altLang="ru-RU" sz="2400" dirty="0"/>
              <a:t>;</a:t>
            </a:r>
          </a:p>
          <a:p>
            <a:pPr algn="l" eaLnBrk="1" hangingPunct="1">
              <a:spcBef>
                <a:spcPct val="10000"/>
              </a:spcBef>
            </a:pPr>
            <a:r>
              <a:rPr lang="ru-RU" altLang="ru-RU" sz="2400" b="1" dirty="0" err="1">
                <a:solidFill>
                  <a:srgbClr val="31314D"/>
                </a:solidFill>
              </a:rPr>
              <a:t>read</a:t>
            </a:r>
            <a:r>
              <a:rPr lang="ru-RU" altLang="ru-RU" sz="2400" dirty="0">
                <a:solidFill>
                  <a:srgbClr val="31314D"/>
                </a:solidFill>
              </a:rPr>
              <a:t> (i, j, x, a)</a:t>
            </a:r>
            <a:r>
              <a:rPr lang="ru-RU" altLang="ru-RU" sz="2400" b="1" dirty="0">
                <a:solidFill>
                  <a:srgbClr val="31314D"/>
                </a:solidFill>
              </a:rPr>
              <a:t>;</a:t>
            </a:r>
            <a:endParaRPr lang="ru-RU" altLang="ru-RU" sz="2400" dirty="0">
              <a:solidFill>
                <a:srgbClr val="31314D"/>
              </a:solidFill>
            </a:endParaRPr>
          </a:p>
        </p:txBody>
      </p:sp>
      <p:sp>
        <p:nvSpPr>
          <p:cNvPr id="27659" name="Text Box 11"/>
          <p:cNvSpPr txBox="1">
            <a:spLocks noChangeArrowheads="1"/>
          </p:cNvSpPr>
          <p:nvPr/>
        </p:nvSpPr>
        <p:spPr bwMode="auto">
          <a:xfrm>
            <a:off x="528788" y="4706939"/>
            <a:ext cx="1115199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>
              <a:spcBef>
                <a:spcPct val="10000"/>
              </a:spcBef>
            </a:pPr>
            <a:r>
              <a:rPr lang="ru-RU" altLang="ru-RU" sz="2400" dirty="0"/>
              <a:t>После выполнения оператора </a:t>
            </a:r>
            <a:r>
              <a:rPr lang="ru-RU" altLang="ru-RU" sz="2400" b="1" dirty="0" err="1">
                <a:solidFill>
                  <a:srgbClr val="FF662B"/>
                </a:solidFill>
              </a:rPr>
              <a:t>readln</a:t>
            </a:r>
            <a:r>
              <a:rPr lang="ru-RU" altLang="ru-RU" sz="2400" dirty="0"/>
              <a:t> курсор переходит на новую строку.</a:t>
            </a:r>
          </a:p>
        </p:txBody>
      </p:sp>
      <p:sp>
        <p:nvSpPr>
          <p:cNvPr id="27660" name="Text Box 12"/>
          <p:cNvSpPr txBox="1">
            <a:spLocks noChangeArrowheads="1"/>
          </p:cNvSpPr>
          <p:nvPr/>
        </p:nvSpPr>
        <p:spPr bwMode="auto">
          <a:xfrm>
            <a:off x="2952750" y="2786064"/>
            <a:ext cx="6643688" cy="1920875"/>
          </a:xfrm>
          <a:prstGeom prst="rect">
            <a:avLst/>
          </a:prstGeom>
          <a:noFill/>
          <a:ln w="9525">
            <a:solidFill>
              <a:schemeClr val="tx2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10000"/>
              </a:spcBef>
              <a:defRPr/>
            </a:pPr>
            <a:r>
              <a:rPr lang="ru-RU" sz="2200" dirty="0">
                <a:latin typeface="Arial" charset="0"/>
                <a:cs typeface="Arial" charset="0"/>
              </a:rPr>
              <a:t>варианты организации входного потока:</a:t>
            </a:r>
          </a:p>
          <a:p>
            <a:pPr algn="l">
              <a:spcBef>
                <a:spcPct val="10000"/>
              </a:spcBef>
              <a:defRPr/>
            </a:pPr>
            <a:r>
              <a:rPr lang="ru-RU" sz="2200" dirty="0">
                <a:latin typeface="Arial" charset="0"/>
                <a:cs typeface="Arial" charset="0"/>
              </a:rPr>
              <a:t>1  0  2.5  А&lt;</a:t>
            </a:r>
            <a:r>
              <a:rPr lang="ru-RU" sz="2200" b="1" dirty="0" err="1">
                <a:latin typeface="Arial" charset="0"/>
                <a:cs typeface="Arial" charset="0"/>
              </a:rPr>
              <a:t>Enter</a:t>
            </a:r>
            <a:r>
              <a:rPr lang="ru-RU" sz="2200" dirty="0">
                <a:latin typeface="Arial" charset="0"/>
                <a:cs typeface="Arial" charset="0"/>
              </a:rPr>
              <a:t>&gt;   1,0   &lt;</a:t>
            </a:r>
            <a:r>
              <a:rPr lang="ru-RU" sz="2200" b="1" dirty="0" err="1">
                <a:latin typeface="Arial" charset="0"/>
                <a:cs typeface="Arial" charset="0"/>
              </a:rPr>
              <a:t>Enter</a:t>
            </a:r>
            <a:r>
              <a:rPr lang="ru-RU" sz="2200" dirty="0">
                <a:latin typeface="Arial" charset="0"/>
                <a:cs typeface="Arial" charset="0"/>
              </a:rPr>
              <a:t>&gt;     1&lt;</a:t>
            </a:r>
            <a:r>
              <a:rPr lang="ru-RU" sz="2200" b="1" dirty="0" err="1">
                <a:latin typeface="Arial" charset="0"/>
                <a:cs typeface="Arial" charset="0"/>
              </a:rPr>
              <a:t>Enter</a:t>
            </a:r>
            <a:r>
              <a:rPr lang="ru-RU" sz="2200" dirty="0">
                <a:latin typeface="Arial" charset="0"/>
                <a:cs typeface="Arial" charset="0"/>
              </a:rPr>
              <a:t>&gt;</a:t>
            </a:r>
          </a:p>
          <a:p>
            <a:pPr algn="l">
              <a:spcBef>
                <a:spcPct val="10000"/>
              </a:spcBef>
              <a:defRPr/>
            </a:pPr>
            <a:r>
              <a:rPr lang="ru-RU" sz="2200" dirty="0">
                <a:latin typeface="Arial" charset="0"/>
                <a:cs typeface="Arial" charset="0"/>
              </a:rPr>
              <a:t>		          2.5, А&lt;</a:t>
            </a:r>
            <a:r>
              <a:rPr lang="ru-RU" sz="2200" b="1" dirty="0" err="1">
                <a:latin typeface="Arial" charset="0"/>
                <a:cs typeface="Arial" charset="0"/>
              </a:rPr>
              <a:t>Enter</a:t>
            </a:r>
            <a:r>
              <a:rPr lang="ru-RU" sz="2200" dirty="0">
                <a:latin typeface="Arial" charset="0"/>
                <a:cs typeface="Arial" charset="0"/>
              </a:rPr>
              <a:t>&gt;    0&lt;</a:t>
            </a:r>
            <a:r>
              <a:rPr lang="ru-RU" sz="2200" b="1" dirty="0" err="1">
                <a:latin typeface="Arial" charset="0"/>
                <a:cs typeface="Arial" charset="0"/>
              </a:rPr>
              <a:t>Ente</a:t>
            </a:r>
            <a:r>
              <a:rPr lang="ru-RU" sz="2200" dirty="0" err="1">
                <a:latin typeface="Arial" charset="0"/>
                <a:cs typeface="Arial" charset="0"/>
              </a:rPr>
              <a:t>r</a:t>
            </a:r>
            <a:r>
              <a:rPr lang="ru-RU" sz="2200" dirty="0">
                <a:latin typeface="Arial" charset="0"/>
                <a:cs typeface="Arial" charset="0"/>
              </a:rPr>
              <a:t>&gt;</a:t>
            </a:r>
          </a:p>
          <a:p>
            <a:pPr algn="l">
              <a:spcBef>
                <a:spcPct val="10000"/>
              </a:spcBef>
              <a:defRPr/>
            </a:pPr>
            <a:r>
              <a:rPr lang="ru-RU" sz="2200" dirty="0">
                <a:latin typeface="Arial" charset="0"/>
                <a:cs typeface="Arial" charset="0"/>
              </a:rPr>
              <a:t>			                         2.5&lt;</a:t>
            </a:r>
            <a:r>
              <a:rPr lang="ru-RU" sz="2200" b="1" dirty="0" err="1">
                <a:latin typeface="Arial" charset="0"/>
                <a:cs typeface="Arial" charset="0"/>
              </a:rPr>
              <a:t>Enter</a:t>
            </a:r>
            <a:r>
              <a:rPr lang="ru-RU" sz="2200" dirty="0">
                <a:latin typeface="Arial" charset="0"/>
                <a:cs typeface="Arial" charset="0"/>
              </a:rPr>
              <a:t>&gt;</a:t>
            </a:r>
          </a:p>
          <a:p>
            <a:pPr algn="l">
              <a:spcBef>
                <a:spcPct val="10000"/>
              </a:spcBef>
              <a:defRPr/>
            </a:pPr>
            <a:r>
              <a:rPr lang="ru-RU" sz="2200" dirty="0">
                <a:latin typeface="Arial" charset="0"/>
                <a:cs typeface="Arial" charset="0"/>
              </a:rPr>
              <a:t>				             А&lt;</a:t>
            </a:r>
            <a:r>
              <a:rPr lang="ru-RU" sz="2200" b="1" dirty="0" err="1">
                <a:latin typeface="Arial" charset="0"/>
                <a:cs typeface="Arial" charset="0"/>
              </a:rPr>
              <a:t>Enter</a:t>
            </a:r>
            <a:r>
              <a:rPr lang="ru-RU" sz="2200" dirty="0">
                <a:latin typeface="Arial" charset="0"/>
                <a:cs typeface="Arial" charset="0"/>
              </a:rPr>
              <a:t>&gt;</a:t>
            </a: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836563" y="1056473"/>
            <a:ext cx="1080405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>
              <a:spcBef>
                <a:spcPct val="20000"/>
              </a:spcBef>
            </a:pPr>
            <a:r>
              <a:rPr lang="ru-RU" altLang="ru-RU" sz="2400" b="1" i="1" dirty="0">
                <a:solidFill>
                  <a:srgbClr val="FF662B"/>
                </a:solidFill>
              </a:rPr>
              <a:t>Типы</a:t>
            </a:r>
            <a:r>
              <a:rPr lang="ru-RU" altLang="ru-RU" sz="2400" dirty="0">
                <a:solidFill>
                  <a:srgbClr val="FF662B"/>
                </a:solidFill>
              </a:rPr>
              <a:t> </a:t>
            </a:r>
            <a:r>
              <a:rPr lang="ru-RU" altLang="ru-RU" sz="2400" b="1" i="1" dirty="0">
                <a:solidFill>
                  <a:srgbClr val="FF662B"/>
                </a:solidFill>
              </a:rPr>
              <a:t>вводимых значений </a:t>
            </a:r>
            <a:r>
              <a:rPr lang="ru-RU" altLang="ru-RU" sz="2400" dirty="0"/>
              <a:t>должны </a:t>
            </a:r>
            <a:r>
              <a:rPr lang="ru-RU" altLang="ru-RU" sz="2400" b="1" i="1" dirty="0">
                <a:solidFill>
                  <a:srgbClr val="FF662B"/>
                </a:solidFill>
              </a:rPr>
              <a:t>соответствовать</a:t>
            </a:r>
            <a:r>
              <a:rPr lang="ru-RU" altLang="ru-RU" sz="2400" dirty="0">
                <a:solidFill>
                  <a:srgbClr val="FF662B"/>
                </a:solidFill>
              </a:rPr>
              <a:t> </a:t>
            </a:r>
            <a:r>
              <a:rPr lang="ru-RU" altLang="ru-RU" sz="2400" b="1" i="1" dirty="0" smtClean="0">
                <a:solidFill>
                  <a:srgbClr val="FF662B"/>
                </a:solidFill>
              </a:rPr>
              <a:t>типам </a:t>
            </a:r>
            <a:r>
              <a:rPr lang="ru-RU" altLang="ru-RU" sz="2400" b="1" i="1" dirty="0">
                <a:solidFill>
                  <a:srgbClr val="FF662B"/>
                </a:solidFill>
              </a:rPr>
              <a:t>переменных</a:t>
            </a:r>
            <a:r>
              <a:rPr lang="ru-RU" altLang="ru-RU" sz="2400" dirty="0"/>
              <a:t>, указанных в разделе описания переменных.</a:t>
            </a:r>
          </a:p>
        </p:txBody>
      </p:sp>
      <p:sp>
        <p:nvSpPr>
          <p:cNvPr id="2058" name="TextBox 9"/>
          <p:cNvSpPr txBox="1">
            <a:spLocks noChangeArrowheads="1"/>
          </p:cNvSpPr>
          <p:nvPr/>
        </p:nvSpPr>
        <p:spPr bwMode="auto">
          <a:xfrm>
            <a:off x="488625" y="907489"/>
            <a:ext cx="357187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6600" b="1" dirty="0">
                <a:solidFill>
                  <a:srgbClr val="FF662B"/>
                </a:solidFill>
              </a:rPr>
              <a:t>!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7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27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27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8" grpId="0"/>
      <p:bldP spid="27658" grpId="1"/>
      <p:bldP spid="27659" grpId="0"/>
      <p:bldP spid="27659" grpId="1"/>
      <p:bldP spid="27660" grpId="0" animBg="1"/>
      <p:bldP spid="27660" grpId="1" animBg="1"/>
      <p:bldP spid="9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2"/>
          <p:cNvSpPr>
            <a:spLocks/>
          </p:cNvSpPr>
          <p:nvPr/>
        </p:nvSpPr>
        <p:spPr bwMode="auto">
          <a:xfrm>
            <a:off x="551384" y="433581"/>
            <a:ext cx="1116124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90000"/>
              </a:lnSpc>
            </a:pPr>
            <a:r>
              <a:rPr lang="ru-RU" altLang="ru-RU" sz="4400" b="1" dirty="0">
                <a:solidFill>
                  <a:srgbClr val="31314D"/>
                </a:solidFill>
              </a:rPr>
              <a:t>Улучшенная программа</a:t>
            </a:r>
          </a:p>
        </p:txBody>
      </p:sp>
      <p:sp>
        <p:nvSpPr>
          <p:cNvPr id="10243" name="Text Box 5"/>
          <p:cNvSpPr txBox="1">
            <a:spLocks noChangeArrowheads="1"/>
          </p:cNvSpPr>
          <p:nvPr/>
        </p:nvSpPr>
        <p:spPr bwMode="auto">
          <a:xfrm>
            <a:off x="551384" y="1167007"/>
            <a:ext cx="10116617" cy="4930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>
              <a:spcBef>
                <a:spcPct val="10000"/>
              </a:spcBef>
            </a:pPr>
            <a:r>
              <a:rPr lang="ru-RU" altLang="ru-RU" sz="2400" b="1" dirty="0"/>
              <a:t>program</a:t>
            </a:r>
            <a:r>
              <a:rPr lang="ru-RU" altLang="ru-RU" sz="2400" dirty="0"/>
              <a:t> n_1;</a:t>
            </a:r>
          </a:p>
          <a:p>
            <a:pPr algn="l" eaLnBrk="1" hangingPunct="1">
              <a:spcBef>
                <a:spcPct val="10000"/>
              </a:spcBef>
            </a:pPr>
            <a:r>
              <a:rPr lang="ru-RU" altLang="ru-RU" sz="2400" b="1" dirty="0"/>
              <a:t>  </a:t>
            </a:r>
            <a:r>
              <a:rPr lang="ru-RU" altLang="ru-RU" sz="2400" b="1" dirty="0" err="1"/>
              <a:t>const</a:t>
            </a:r>
            <a:r>
              <a:rPr lang="ru-RU" altLang="ru-RU" sz="2400" dirty="0"/>
              <a:t> </a:t>
            </a:r>
            <a:r>
              <a:rPr lang="ru-RU" altLang="ru-RU" sz="2400" dirty="0" err="1"/>
              <a:t>pi</a:t>
            </a:r>
            <a:r>
              <a:rPr lang="ru-RU" altLang="ru-RU" sz="2400" dirty="0"/>
              <a:t>=3.14;</a:t>
            </a:r>
          </a:p>
          <a:p>
            <a:pPr algn="l" eaLnBrk="1" hangingPunct="1">
              <a:spcBef>
                <a:spcPct val="10000"/>
              </a:spcBef>
            </a:pPr>
            <a:r>
              <a:rPr lang="ru-RU" altLang="ru-RU" sz="2400" b="1" dirty="0"/>
              <a:t>  var</a:t>
            </a:r>
            <a:r>
              <a:rPr lang="ru-RU" altLang="ru-RU" sz="2400" dirty="0"/>
              <a:t> r, c, s: </a:t>
            </a:r>
            <a:r>
              <a:rPr lang="ru-RU" altLang="ru-RU" sz="2400" dirty="0" err="1"/>
              <a:t>real</a:t>
            </a:r>
            <a:r>
              <a:rPr lang="ru-RU" altLang="ru-RU" sz="2400" dirty="0"/>
              <a:t>;</a:t>
            </a:r>
          </a:p>
          <a:p>
            <a:pPr algn="l" eaLnBrk="1" hangingPunct="1">
              <a:spcBef>
                <a:spcPct val="10000"/>
              </a:spcBef>
            </a:pPr>
            <a:r>
              <a:rPr lang="ru-RU" altLang="ru-RU" sz="2400" b="1" dirty="0" err="1"/>
              <a:t>begin</a:t>
            </a:r>
            <a:endParaRPr lang="ru-RU" altLang="ru-RU" sz="2400" b="1" dirty="0"/>
          </a:p>
          <a:p>
            <a:pPr algn="l" eaLnBrk="1" hangingPunct="1">
              <a:spcBef>
                <a:spcPct val="10000"/>
              </a:spcBef>
            </a:pPr>
            <a:r>
              <a:rPr lang="ru-RU" altLang="ru-RU" sz="2400" dirty="0"/>
              <a:t>  </a:t>
            </a:r>
            <a:r>
              <a:rPr lang="ru-RU" altLang="ru-RU" sz="2400" dirty="0" err="1"/>
              <a:t>writeln</a:t>
            </a:r>
            <a:r>
              <a:rPr lang="ru-RU" altLang="ru-RU" sz="2400" dirty="0"/>
              <a:t>('Вычисление длины окружности и площади круга');</a:t>
            </a:r>
          </a:p>
          <a:p>
            <a:pPr algn="l" eaLnBrk="1" hangingPunct="1">
              <a:spcBef>
                <a:spcPct val="10000"/>
              </a:spcBef>
            </a:pPr>
            <a:r>
              <a:rPr lang="ru-RU" altLang="ru-RU" sz="2400" dirty="0"/>
              <a:t>  write('Введите r&gt;&gt;');</a:t>
            </a:r>
          </a:p>
          <a:p>
            <a:pPr algn="l" eaLnBrk="1" hangingPunct="1">
              <a:spcBef>
                <a:spcPct val="10000"/>
              </a:spcBef>
            </a:pPr>
            <a:r>
              <a:rPr lang="ru-RU" altLang="ru-RU" sz="2400" dirty="0"/>
              <a:t>  </a:t>
            </a:r>
            <a:r>
              <a:rPr lang="ru-RU" altLang="ru-RU" sz="2400" dirty="0" err="1"/>
              <a:t>readln</a:t>
            </a:r>
            <a:r>
              <a:rPr lang="ru-RU" altLang="ru-RU" sz="2400" dirty="0"/>
              <a:t>(r);</a:t>
            </a:r>
          </a:p>
          <a:p>
            <a:pPr algn="l" eaLnBrk="1" hangingPunct="1">
              <a:spcBef>
                <a:spcPct val="10000"/>
              </a:spcBef>
            </a:pPr>
            <a:r>
              <a:rPr lang="ru-RU" altLang="ru-RU" sz="2400" dirty="0"/>
              <a:t>  c:=2*pi*r;</a:t>
            </a:r>
          </a:p>
          <a:p>
            <a:pPr algn="l" eaLnBrk="1" hangingPunct="1">
              <a:spcBef>
                <a:spcPct val="10000"/>
              </a:spcBef>
            </a:pPr>
            <a:r>
              <a:rPr lang="ru-RU" altLang="ru-RU" sz="2400" dirty="0"/>
              <a:t>  s:=pi*r*r;</a:t>
            </a:r>
          </a:p>
          <a:p>
            <a:pPr algn="l" eaLnBrk="1" hangingPunct="1">
              <a:spcBef>
                <a:spcPct val="10000"/>
              </a:spcBef>
            </a:pPr>
            <a:r>
              <a:rPr lang="ru-RU" altLang="ru-RU" sz="2400" dirty="0"/>
              <a:t>  </a:t>
            </a:r>
            <a:r>
              <a:rPr lang="ru-RU" altLang="ru-RU" sz="2400" dirty="0" err="1"/>
              <a:t>writeln</a:t>
            </a:r>
            <a:r>
              <a:rPr lang="ru-RU" altLang="ru-RU" sz="2400" dirty="0"/>
              <a:t> ('c =', с:6:4);</a:t>
            </a:r>
          </a:p>
          <a:p>
            <a:pPr algn="l" eaLnBrk="1" hangingPunct="1">
              <a:spcBef>
                <a:spcPct val="10000"/>
              </a:spcBef>
            </a:pPr>
            <a:r>
              <a:rPr lang="ru-RU" altLang="ru-RU" sz="2400" dirty="0"/>
              <a:t>  </a:t>
            </a:r>
            <a:r>
              <a:rPr lang="ru-RU" altLang="ru-RU" sz="2400" dirty="0" err="1"/>
              <a:t>writeln</a:t>
            </a:r>
            <a:r>
              <a:rPr lang="ru-RU" altLang="ru-RU" sz="2400" dirty="0"/>
              <a:t> ('s=', s:6:4)</a:t>
            </a:r>
          </a:p>
          <a:p>
            <a:pPr algn="l" eaLnBrk="1" hangingPunct="1">
              <a:spcBef>
                <a:spcPct val="10000"/>
              </a:spcBef>
            </a:pPr>
            <a:r>
              <a:rPr lang="ru-RU" altLang="ru-RU" sz="2400" b="1" dirty="0" err="1"/>
              <a:t>end</a:t>
            </a:r>
            <a:r>
              <a:rPr lang="ru-RU" altLang="ru-RU" sz="2400" dirty="0"/>
              <a:t>.</a:t>
            </a:r>
          </a:p>
        </p:txBody>
      </p:sp>
      <p:sp>
        <p:nvSpPr>
          <p:cNvPr id="10244" name="Text Box 6"/>
          <p:cNvSpPr txBox="1">
            <a:spLocks noChangeArrowheads="1"/>
          </p:cNvSpPr>
          <p:nvPr/>
        </p:nvSpPr>
        <p:spPr bwMode="auto">
          <a:xfrm>
            <a:off x="7032104" y="3414016"/>
            <a:ext cx="4535487" cy="436562"/>
          </a:xfrm>
          <a:prstGeom prst="rect">
            <a:avLst/>
          </a:prstGeom>
          <a:noFill/>
          <a:ln w="9525">
            <a:solidFill>
              <a:srgbClr val="005AB4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200"/>
              <a:t>Результат работы программы:</a:t>
            </a:r>
          </a:p>
        </p:txBody>
      </p:sp>
      <p:grpSp>
        <p:nvGrpSpPr>
          <p:cNvPr id="10245" name="Group 11"/>
          <p:cNvGrpSpPr>
            <a:grpSpLocks/>
          </p:cNvGrpSpPr>
          <p:nvPr/>
        </p:nvGrpSpPr>
        <p:grpSpPr bwMode="auto">
          <a:xfrm>
            <a:off x="7013053" y="3947435"/>
            <a:ext cx="4573588" cy="2332037"/>
            <a:chOff x="4604" y="3249"/>
            <a:chExt cx="2881" cy="1469"/>
          </a:xfrm>
        </p:grpSpPr>
        <p:pic>
          <p:nvPicPr>
            <p:cNvPr id="10246" name="Picture 9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04" y="3249"/>
              <a:ext cx="2881" cy="14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47" name="Text Box 10"/>
            <p:cNvSpPr txBox="1">
              <a:spLocks noChangeArrowheads="1"/>
            </p:cNvSpPr>
            <p:nvPr/>
          </p:nvSpPr>
          <p:spPr bwMode="auto">
            <a:xfrm>
              <a:off x="4649" y="3592"/>
              <a:ext cx="2797" cy="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l" eaLnBrk="1" hangingPunct="1"/>
              <a:r>
                <a:rPr lang="en-US" altLang="ru-RU" sz="1400" b="1">
                  <a:solidFill>
                    <a:srgbClr val="FFFF66"/>
                  </a:solidFill>
                  <a:latin typeface="FangSong" pitchFamily="49" charset="-122"/>
                </a:rPr>
                <a:t>Turbo Pascal</a:t>
              </a:r>
              <a:r>
                <a:rPr lang="ru-RU" altLang="ru-RU" sz="1400" b="1">
                  <a:solidFill>
                    <a:srgbClr val="FFFF66"/>
                  </a:solidFill>
                  <a:latin typeface="FangSong" pitchFamily="49" charset="-122"/>
                </a:rPr>
                <a:t>   </a:t>
              </a:r>
              <a:r>
                <a:rPr lang="en-US" altLang="ru-RU" sz="1400" b="1">
                  <a:solidFill>
                    <a:srgbClr val="FFFF66"/>
                  </a:solidFill>
                  <a:latin typeface="FangSong" pitchFamily="49" charset="-122"/>
                </a:rPr>
                <a:t>Uersion</a:t>
              </a:r>
              <a:r>
                <a:rPr lang="ru-RU" altLang="ru-RU" sz="1400" b="1">
                  <a:solidFill>
                    <a:srgbClr val="FFFF66"/>
                  </a:solidFill>
                  <a:latin typeface="FangSong" pitchFamily="49" charset="-122"/>
                </a:rPr>
                <a:t> 7.0</a:t>
              </a:r>
            </a:p>
            <a:p>
              <a:pPr algn="l" eaLnBrk="1" hangingPunct="1"/>
              <a:r>
                <a:rPr lang="ru-RU" altLang="ru-RU" sz="1400" b="1">
                  <a:solidFill>
                    <a:srgbClr val="FFFF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Вычисление длины окружности и площади круга</a:t>
              </a:r>
            </a:p>
            <a:p>
              <a:pPr algn="l" eaLnBrk="1" hangingPunct="1"/>
              <a:r>
                <a:rPr lang="ru-RU" altLang="ru-RU" sz="1400" b="1">
                  <a:solidFill>
                    <a:srgbClr val="FFFF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Введите</a:t>
              </a:r>
              <a:r>
                <a:rPr lang="ru-RU" altLang="ru-RU" sz="1400" b="1">
                  <a:solidFill>
                    <a:srgbClr val="FFFF66"/>
                  </a:solidFill>
                  <a:latin typeface="FangSong" pitchFamily="49" charset="-122"/>
                </a:rPr>
                <a:t> </a:t>
              </a:r>
              <a:r>
                <a:rPr lang="en-US" altLang="ru-RU" sz="1400" b="1">
                  <a:solidFill>
                    <a:srgbClr val="FFFF66"/>
                  </a:solidFill>
                  <a:latin typeface="FangSong" pitchFamily="49" charset="-122"/>
                </a:rPr>
                <a:t>r&gt;&gt; 8.5</a:t>
              </a:r>
            </a:p>
            <a:p>
              <a:pPr algn="l" eaLnBrk="1" hangingPunct="1"/>
              <a:r>
                <a:rPr lang="en-US" altLang="ru-RU" sz="1400" b="1">
                  <a:solidFill>
                    <a:srgbClr val="FFFF66"/>
                  </a:solidFill>
                  <a:latin typeface="FangSong" pitchFamily="49" charset="-122"/>
                </a:rPr>
                <a:t>c =53.3800</a:t>
              </a:r>
            </a:p>
            <a:p>
              <a:pPr algn="l" eaLnBrk="1" hangingPunct="1"/>
              <a:r>
                <a:rPr lang="en-US" altLang="ru-RU" sz="1400" b="1">
                  <a:solidFill>
                    <a:srgbClr val="FFFF66"/>
                  </a:solidFill>
                  <a:latin typeface="FangSong" pitchFamily="49" charset="-122"/>
                </a:rPr>
                <a:t>s =226.8650</a:t>
              </a:r>
              <a:endParaRPr lang="ru-RU" altLang="ru-RU" sz="1400" b="1">
                <a:solidFill>
                  <a:srgbClr val="FFFF66"/>
                </a:solidFill>
                <a:latin typeface="FangSong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2"/>
          <p:cNvSpPr>
            <a:spLocks/>
          </p:cNvSpPr>
          <p:nvPr/>
        </p:nvSpPr>
        <p:spPr bwMode="auto">
          <a:xfrm>
            <a:off x="551384" y="515695"/>
            <a:ext cx="1116124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4400" b="1" dirty="0">
                <a:solidFill>
                  <a:srgbClr val="FF662B"/>
                </a:solidFill>
              </a:rPr>
              <a:t>Самое главное</a:t>
            </a:r>
          </a:p>
        </p:txBody>
      </p:sp>
      <p:sp>
        <p:nvSpPr>
          <p:cNvPr id="11267" name="Text Box 124"/>
          <p:cNvSpPr txBox="1">
            <a:spLocks noChangeArrowheads="1"/>
          </p:cNvSpPr>
          <p:nvPr/>
        </p:nvSpPr>
        <p:spPr bwMode="auto">
          <a:xfrm>
            <a:off x="479376" y="1484784"/>
            <a:ext cx="11233248" cy="4142673"/>
          </a:xfrm>
          <a:prstGeom prst="rect">
            <a:avLst/>
          </a:prstGeom>
          <a:solidFill>
            <a:srgbClr val="E2E2E2"/>
          </a:solidFill>
          <a:ln>
            <a:noFill/>
          </a:ln>
        </p:spPr>
        <p:txBody>
          <a:bodyPr wrap="square">
            <a:spAutoFit/>
          </a:bodyPr>
          <a:lstStyle>
            <a:lvl1pPr indent="361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120000"/>
              </a:lnSpc>
              <a:spcBef>
                <a:spcPct val="50000"/>
              </a:spcBef>
            </a:pPr>
            <a:r>
              <a:rPr lang="ru-RU" altLang="ru-RU" sz="2800" dirty="0"/>
              <a:t>Для </a:t>
            </a:r>
            <a:r>
              <a:rPr lang="ru-RU" altLang="ru-RU" sz="2800" b="1" i="1" dirty="0">
                <a:solidFill>
                  <a:srgbClr val="FF662B"/>
                </a:solidFill>
              </a:rPr>
              <a:t>ввода</a:t>
            </a:r>
            <a:r>
              <a:rPr lang="ru-RU" altLang="ru-RU" sz="2800" dirty="0"/>
              <a:t> в оперативную память значений переменных используются операторы ввода</a:t>
            </a:r>
            <a:r>
              <a:rPr lang="ru-RU" altLang="ru-RU" sz="2800" i="1" dirty="0"/>
              <a:t> </a:t>
            </a:r>
            <a:r>
              <a:rPr lang="ru-RU" altLang="ru-RU" sz="2800" b="1" i="1" dirty="0" err="1">
                <a:solidFill>
                  <a:srgbClr val="FF662B"/>
                </a:solidFill>
              </a:rPr>
              <a:t>read</a:t>
            </a:r>
            <a:r>
              <a:rPr lang="ru-RU" altLang="ru-RU" sz="2800" i="1" dirty="0"/>
              <a:t> </a:t>
            </a:r>
            <a:r>
              <a:rPr lang="ru-RU" altLang="ru-RU" sz="2800" dirty="0"/>
              <a:t>и </a:t>
            </a:r>
            <a:r>
              <a:rPr lang="ru-RU" altLang="ru-RU" sz="2800" b="1" i="1" dirty="0" err="1">
                <a:solidFill>
                  <a:srgbClr val="FF662B"/>
                </a:solidFill>
              </a:rPr>
              <a:t>readln</a:t>
            </a:r>
            <a:r>
              <a:rPr lang="ru-RU" altLang="ru-RU" sz="2800" dirty="0"/>
              <a:t>.</a:t>
            </a:r>
          </a:p>
          <a:p>
            <a:pPr algn="l" eaLnBrk="1" hangingPunct="1">
              <a:lnSpc>
                <a:spcPct val="120000"/>
              </a:lnSpc>
              <a:spcBef>
                <a:spcPct val="50000"/>
              </a:spcBef>
            </a:pPr>
            <a:r>
              <a:rPr lang="ru-RU" altLang="ru-RU" sz="2800" dirty="0"/>
              <a:t>Для </a:t>
            </a:r>
            <a:r>
              <a:rPr lang="ru-RU" altLang="ru-RU" sz="2800" b="1" i="1" dirty="0">
                <a:solidFill>
                  <a:srgbClr val="FF662B"/>
                </a:solidFill>
              </a:rPr>
              <a:t>вывода данных</a:t>
            </a:r>
            <a:r>
              <a:rPr lang="ru-RU" altLang="ru-RU" sz="2800" dirty="0">
                <a:solidFill>
                  <a:srgbClr val="FF662B"/>
                </a:solidFill>
              </a:rPr>
              <a:t> </a:t>
            </a:r>
            <a:r>
              <a:rPr lang="ru-RU" altLang="ru-RU" sz="2800" dirty="0"/>
              <a:t>из оперативной памяти на экран монитора используются операторы вывода</a:t>
            </a:r>
            <a:r>
              <a:rPr lang="ru-RU" altLang="ru-RU" sz="2800" b="1" i="1" dirty="0"/>
              <a:t> </a:t>
            </a:r>
            <a:r>
              <a:rPr lang="ru-RU" altLang="ru-RU" sz="2800" b="1" i="1" dirty="0">
                <a:solidFill>
                  <a:srgbClr val="FF662B"/>
                </a:solidFill>
              </a:rPr>
              <a:t>write</a:t>
            </a:r>
            <a:r>
              <a:rPr lang="ru-RU" altLang="ru-RU" sz="2800" dirty="0"/>
              <a:t> и </a:t>
            </a:r>
            <a:r>
              <a:rPr lang="ru-RU" altLang="ru-RU" sz="2800" b="1" i="1" dirty="0" err="1">
                <a:solidFill>
                  <a:srgbClr val="FF662B"/>
                </a:solidFill>
              </a:rPr>
              <a:t>writeln</a:t>
            </a:r>
            <a:r>
              <a:rPr lang="ru-RU" altLang="ru-RU" sz="2800" dirty="0"/>
              <a:t>.</a:t>
            </a:r>
          </a:p>
          <a:p>
            <a:pPr algn="l" eaLnBrk="1" hangingPunct="1">
              <a:lnSpc>
                <a:spcPct val="120000"/>
              </a:lnSpc>
              <a:spcBef>
                <a:spcPct val="50000"/>
              </a:spcBef>
            </a:pPr>
            <a:r>
              <a:rPr lang="ru-RU" altLang="ru-RU" sz="2800" dirty="0"/>
              <a:t>Ввод исходных данных и вывод результатов должны быть организованы </a:t>
            </a:r>
            <a:r>
              <a:rPr lang="ru-RU" altLang="ru-RU" sz="2800" b="1" i="1" dirty="0">
                <a:solidFill>
                  <a:srgbClr val="FF662B"/>
                </a:solidFill>
              </a:rPr>
              <a:t>понятно и удобно</a:t>
            </a:r>
            <a:r>
              <a:rPr lang="ru-RU" altLang="ru-RU" sz="2800" dirty="0"/>
              <a:t>; это обеспечивает дружественность пользовательского интерфейса.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5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5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15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1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2"/>
          <p:cNvSpPr>
            <a:spLocks/>
          </p:cNvSpPr>
          <p:nvPr/>
        </p:nvSpPr>
        <p:spPr bwMode="auto">
          <a:xfrm>
            <a:off x="479376" y="404664"/>
            <a:ext cx="11233248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/>
            <a:r>
              <a:rPr lang="ru-RU" altLang="ru-RU" sz="4400" b="1" dirty="0">
                <a:solidFill>
                  <a:srgbClr val="31314D"/>
                </a:solidFill>
              </a:rPr>
              <a:t>Вопросы и задания</a:t>
            </a:r>
          </a:p>
        </p:txBody>
      </p:sp>
      <p:sp>
        <p:nvSpPr>
          <p:cNvPr id="38349" name="Text Box 461"/>
          <p:cNvSpPr txBox="1">
            <a:spLocks noChangeArrowheads="1"/>
          </p:cNvSpPr>
          <p:nvPr/>
        </p:nvSpPr>
        <p:spPr bwMode="auto">
          <a:xfrm>
            <a:off x="2063751" y="1833564"/>
            <a:ext cx="8353425" cy="884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/>
              <a:t>Запишите оператор, обеспечивающий во время работы</a:t>
            </a:r>
          </a:p>
          <a:p>
            <a:pPr eaLnBrk="1" hangingPunct="1"/>
            <a:r>
              <a:rPr lang="ru-RU" altLang="ru-RU" sz="2400"/>
              <a:t>программы ввод значения переменной </a:t>
            </a:r>
            <a:r>
              <a:rPr lang="ru-RU" altLang="ru-RU" sz="2800" i="1"/>
              <a:t>summa</a:t>
            </a:r>
            <a:r>
              <a:rPr lang="ru-RU" altLang="ru-RU" sz="2400"/>
              <a:t>.</a:t>
            </a:r>
          </a:p>
        </p:txBody>
      </p:sp>
      <p:sp>
        <p:nvSpPr>
          <p:cNvPr id="38352" name="Text Box 464"/>
          <p:cNvSpPr txBox="1">
            <a:spLocks noChangeArrowheads="1"/>
          </p:cNvSpPr>
          <p:nvPr/>
        </p:nvSpPr>
        <p:spPr bwMode="auto">
          <a:xfrm>
            <a:off x="2063751" y="1833564"/>
            <a:ext cx="8353425" cy="2739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/>
              <a:t>Целочисленным переменным </a:t>
            </a:r>
            <a:r>
              <a:rPr lang="ru-RU" altLang="ru-RU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i, j, k</a:t>
            </a:r>
            <a:r>
              <a:rPr lang="ru-RU" altLang="ru-RU" sz="2400"/>
              <a:t> нужно присвоить</a:t>
            </a:r>
          </a:p>
          <a:p>
            <a:pPr eaLnBrk="1" hangingPunct="1"/>
            <a:r>
              <a:rPr lang="ru-RU" altLang="ru-RU" sz="2400"/>
              <a:t> соответственно значения 10, 20 и 30. </a:t>
            </a:r>
          </a:p>
          <a:p>
            <a:pPr eaLnBrk="1" hangingPunct="1"/>
            <a:r>
              <a:rPr lang="ru-RU" altLang="ru-RU" sz="2400"/>
              <a:t>Запишите оператор ввода, соответствующий входному</a:t>
            </a:r>
          </a:p>
          <a:p>
            <a:pPr eaLnBrk="1" hangingPunct="1"/>
            <a:r>
              <a:rPr lang="ru-RU" altLang="ru-RU" sz="2400"/>
              <a:t>потоку:</a:t>
            </a:r>
          </a:p>
          <a:p>
            <a:pPr eaLnBrk="1" hangingPunct="1"/>
            <a:r>
              <a:rPr lang="ru-RU" altLang="ru-RU" sz="2400"/>
              <a:t>а) 20 10 30</a:t>
            </a:r>
          </a:p>
          <a:p>
            <a:pPr eaLnBrk="1" hangingPunct="1"/>
            <a:r>
              <a:rPr lang="ru-RU" altLang="ru-RU" sz="2400"/>
              <a:t>б) 30 20 10</a:t>
            </a:r>
          </a:p>
          <a:p>
            <a:pPr eaLnBrk="1" hangingPunct="1"/>
            <a:r>
              <a:rPr lang="ru-RU" altLang="ru-RU" sz="2400"/>
              <a:t>в) 10,30,20</a:t>
            </a:r>
          </a:p>
        </p:txBody>
      </p:sp>
      <p:sp>
        <p:nvSpPr>
          <p:cNvPr id="38353" name="Text Box 465"/>
          <p:cNvSpPr txBox="1">
            <a:spLocks noChangeArrowheads="1"/>
          </p:cNvSpPr>
          <p:nvPr/>
        </p:nvSpPr>
        <p:spPr bwMode="auto">
          <a:xfrm>
            <a:off x="2063751" y="1833563"/>
            <a:ext cx="8353425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/>
              <a:t>Опишите переменные, необходимые для вычисления</a:t>
            </a:r>
          </a:p>
          <a:p>
            <a:pPr eaLnBrk="1" hangingPunct="1"/>
            <a:r>
              <a:rPr lang="ru-RU" altLang="ru-RU" sz="2400"/>
              <a:t> площади  треугольника по его трём сторонам, и</a:t>
            </a:r>
          </a:p>
          <a:p>
            <a:pPr eaLnBrk="1" hangingPunct="1"/>
            <a:r>
              <a:rPr lang="ru-RU" altLang="ru-RU" sz="2400"/>
              <a:t> запишите оператор, обеспечивающий ввод</a:t>
            </a:r>
          </a:p>
          <a:p>
            <a:pPr eaLnBrk="1" hangingPunct="1"/>
            <a:r>
              <a:rPr lang="ru-RU" altLang="ru-RU" sz="2400"/>
              <a:t> необходимых исходных данных.</a:t>
            </a:r>
          </a:p>
        </p:txBody>
      </p:sp>
      <p:sp>
        <p:nvSpPr>
          <p:cNvPr id="38354" name="Text Box 466"/>
          <p:cNvSpPr txBox="1">
            <a:spLocks noChangeArrowheads="1"/>
          </p:cNvSpPr>
          <p:nvPr/>
        </p:nvSpPr>
        <p:spPr bwMode="auto">
          <a:xfrm>
            <a:off x="2063751" y="1833563"/>
            <a:ext cx="8353425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400" dirty="0"/>
              <a:t>Что является результатом выполнения оператора?</a:t>
            </a:r>
          </a:p>
          <a:p>
            <a:pPr eaLnBrk="1" hangingPunct="1">
              <a:spcBef>
                <a:spcPct val="50000"/>
              </a:spcBef>
            </a:pPr>
            <a:r>
              <a:rPr lang="ru-RU" altLang="ru-RU" sz="2400" dirty="0"/>
              <a:t>а) </a:t>
            </a:r>
            <a:r>
              <a:rPr lang="ru-RU" altLang="ru-RU" sz="2800" dirty="0"/>
              <a:t>write (a)</a:t>
            </a:r>
          </a:p>
          <a:p>
            <a:pPr eaLnBrk="1" hangingPunct="1">
              <a:spcBef>
                <a:spcPct val="50000"/>
              </a:spcBef>
            </a:pPr>
            <a:r>
              <a:rPr lang="ru-RU" altLang="ru-RU" sz="2400" dirty="0"/>
              <a:t>б) </a:t>
            </a:r>
            <a:r>
              <a:rPr lang="ru-RU" altLang="ru-RU" sz="2800" dirty="0"/>
              <a:t>write ('a')</a:t>
            </a:r>
          </a:p>
          <a:p>
            <a:pPr eaLnBrk="1" hangingPunct="1">
              <a:spcBef>
                <a:spcPct val="50000"/>
              </a:spcBef>
            </a:pPr>
            <a:r>
              <a:rPr lang="ru-RU" altLang="ru-RU" sz="2400" dirty="0"/>
              <a:t>в) </a:t>
            </a:r>
            <a:r>
              <a:rPr lang="ru-RU" altLang="ru-RU" sz="2800" dirty="0"/>
              <a:t>write ('a=', a)</a:t>
            </a:r>
          </a:p>
        </p:txBody>
      </p:sp>
      <p:sp>
        <p:nvSpPr>
          <p:cNvPr id="38355" name="Text Box 467"/>
          <p:cNvSpPr txBox="1">
            <a:spLocks noChangeArrowheads="1"/>
          </p:cNvSpPr>
          <p:nvPr/>
        </p:nvSpPr>
        <p:spPr bwMode="auto">
          <a:xfrm>
            <a:off x="2063751" y="1833563"/>
            <a:ext cx="8353425" cy="2831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400" dirty="0"/>
              <a:t> Какой тип имеет переменная </a:t>
            </a:r>
            <a:r>
              <a:rPr lang="ru-RU" alt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altLang="ru-RU" sz="2400" dirty="0"/>
              <a:t>, если после выполнения</a:t>
            </a:r>
          </a:p>
          <a:p>
            <a:pPr eaLnBrk="1" hangingPunct="1">
              <a:spcBef>
                <a:spcPct val="50000"/>
              </a:spcBef>
            </a:pPr>
            <a:r>
              <a:rPr lang="ru-RU" altLang="ru-RU" sz="2400" dirty="0"/>
              <a:t>оператора </a:t>
            </a:r>
            <a:r>
              <a:rPr lang="ru-RU" altLang="ru-RU" sz="2800" dirty="0"/>
              <a:t>write</a:t>
            </a:r>
            <a:r>
              <a:rPr lang="ru-RU" alt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(f)</a:t>
            </a:r>
            <a:r>
              <a:rPr lang="ru-RU" altLang="ru-RU" sz="2400" dirty="0"/>
              <a:t> на экран было выведено следующее</a:t>
            </a:r>
          </a:p>
          <a:p>
            <a:pPr eaLnBrk="1" hangingPunct="1">
              <a:spcBef>
                <a:spcPct val="50000"/>
              </a:spcBef>
            </a:pPr>
            <a:r>
              <a:rPr lang="ru-RU" altLang="ru-RU" sz="2400" dirty="0"/>
              <a:t>число?</a:t>
            </a:r>
          </a:p>
          <a:p>
            <a:pPr eaLnBrk="1" hangingPunct="1">
              <a:spcBef>
                <a:spcPct val="50000"/>
              </a:spcBef>
            </a:pPr>
            <a:r>
              <a:rPr lang="ru-RU" altLang="ru-RU" sz="2400" dirty="0"/>
              <a:t>а) 125</a:t>
            </a:r>
          </a:p>
          <a:p>
            <a:pPr eaLnBrk="1" hangingPunct="1">
              <a:spcBef>
                <a:spcPct val="50000"/>
              </a:spcBef>
            </a:pPr>
            <a:r>
              <a:rPr lang="ru-RU" altLang="ru-RU" sz="2400" dirty="0"/>
              <a:t>б) 1.25Е+2</a:t>
            </a:r>
          </a:p>
        </p:txBody>
      </p:sp>
      <p:sp>
        <p:nvSpPr>
          <p:cNvPr id="38356" name="Text Box 468"/>
          <p:cNvSpPr txBox="1">
            <a:spLocks noChangeArrowheads="1"/>
          </p:cNvSpPr>
          <p:nvPr/>
        </p:nvSpPr>
        <p:spPr bwMode="auto">
          <a:xfrm>
            <a:off x="2063751" y="1833564"/>
            <a:ext cx="83534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/>
              <a:t>Каким образом можно вывести на экран вещественное</a:t>
            </a:r>
          </a:p>
          <a:p>
            <a:pPr eaLnBrk="1" hangingPunct="1"/>
            <a:r>
              <a:rPr lang="ru-RU" altLang="ru-RU" sz="2400"/>
              <a:t> число в формате с фиксированной запятой?</a:t>
            </a:r>
          </a:p>
        </p:txBody>
      </p:sp>
      <p:sp>
        <p:nvSpPr>
          <p:cNvPr id="38357" name="Text Box 469"/>
          <p:cNvSpPr txBox="1">
            <a:spLocks noChangeArrowheads="1"/>
          </p:cNvSpPr>
          <p:nvPr/>
        </p:nvSpPr>
        <p:spPr bwMode="auto">
          <a:xfrm>
            <a:off x="2063751" y="1833564"/>
            <a:ext cx="83534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/>
              <a:t>Запишите операторы ввода двух чисел и вывода их в</a:t>
            </a:r>
          </a:p>
          <a:p>
            <a:pPr eaLnBrk="1" hangingPunct="1"/>
            <a:r>
              <a:rPr lang="ru-RU" altLang="ru-RU" sz="2400"/>
              <a:t> обратном порядке.</a:t>
            </a:r>
          </a:p>
        </p:txBody>
      </p:sp>
      <p:sp>
        <p:nvSpPr>
          <p:cNvPr id="38358" name="Text Box 470"/>
          <p:cNvSpPr txBox="1">
            <a:spLocks noChangeArrowheads="1"/>
          </p:cNvSpPr>
          <p:nvPr/>
        </p:nvSpPr>
        <p:spPr bwMode="auto">
          <a:xfrm>
            <a:off x="2063751" y="1833564"/>
            <a:ext cx="8353425" cy="1982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30000"/>
              </a:spcBef>
            </a:pPr>
            <a:r>
              <a:rPr lang="ru-RU" altLang="ru-RU" sz="2400" dirty="0"/>
              <a:t>Дан фрагмент программы:</a:t>
            </a:r>
          </a:p>
          <a:p>
            <a:pPr eaLnBrk="1" hangingPunct="1">
              <a:spcBef>
                <a:spcPct val="30000"/>
              </a:spcBef>
            </a:pPr>
            <a:r>
              <a:rPr lang="ru-RU" altLang="ru-RU" sz="2800" dirty="0" err="1"/>
              <a:t>read</a:t>
            </a:r>
            <a:r>
              <a:rPr lang="ru-RU" altLang="ru-RU" sz="2800" dirty="0"/>
              <a:t> (a); </a:t>
            </a:r>
            <a:r>
              <a:rPr lang="ru-RU" altLang="ru-RU" sz="2800" dirty="0" err="1"/>
              <a:t>read</a:t>
            </a:r>
            <a:r>
              <a:rPr lang="ru-RU" altLang="ru-RU" sz="2800" dirty="0"/>
              <a:t> (b); c:=a+b; write (a, b); write (c)</a:t>
            </a:r>
          </a:p>
          <a:p>
            <a:pPr eaLnBrk="1" hangingPunct="1">
              <a:spcBef>
                <a:spcPct val="30000"/>
              </a:spcBef>
            </a:pPr>
            <a:r>
              <a:rPr lang="ru-RU" altLang="ru-RU" sz="2400" dirty="0"/>
              <a:t>Упростите его, сократив число операторов ввода и</a:t>
            </a:r>
          </a:p>
          <a:p>
            <a:pPr eaLnBrk="1" hangingPunct="1">
              <a:spcBef>
                <a:spcPct val="30000"/>
              </a:spcBef>
            </a:pPr>
            <a:r>
              <a:rPr lang="ru-RU" altLang="ru-RU" sz="2400" dirty="0"/>
              <a:t>вывода.</a:t>
            </a:r>
          </a:p>
        </p:txBody>
      </p:sp>
      <p:sp>
        <p:nvSpPr>
          <p:cNvPr id="38359" name="Text Box 471"/>
          <p:cNvSpPr txBox="1">
            <a:spLocks noChangeArrowheads="1"/>
          </p:cNvSpPr>
          <p:nvPr/>
        </p:nvSpPr>
        <p:spPr bwMode="auto">
          <a:xfrm>
            <a:off x="2063751" y="1773238"/>
            <a:ext cx="8353425" cy="156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40000"/>
              </a:spcBef>
            </a:pPr>
            <a:r>
              <a:rPr lang="ru-RU" altLang="ru-RU" sz="2400" dirty="0"/>
              <a:t>Дан фрагмент программы:</a:t>
            </a:r>
          </a:p>
          <a:p>
            <a:pPr eaLnBrk="1" hangingPunct="1">
              <a:spcBef>
                <a:spcPct val="40000"/>
              </a:spcBef>
            </a:pPr>
            <a:r>
              <a:rPr lang="ru-RU" altLang="ru-RU" sz="2800" dirty="0"/>
              <a:t>a:=10; b:=a+1: a:=b–a; write (a, b)</a:t>
            </a:r>
          </a:p>
          <a:p>
            <a:pPr eaLnBrk="1" hangingPunct="1">
              <a:spcBef>
                <a:spcPct val="40000"/>
              </a:spcBef>
            </a:pPr>
            <a:r>
              <a:rPr lang="ru-RU" altLang="ru-RU" sz="2400" dirty="0"/>
              <a:t>Какие числа будут выведены на экран компьютера?</a:t>
            </a:r>
          </a:p>
        </p:txBody>
      </p:sp>
      <p:sp>
        <p:nvSpPr>
          <p:cNvPr id="38360" name="Text Box 472"/>
          <p:cNvSpPr txBox="1">
            <a:spLocks noChangeArrowheads="1"/>
          </p:cNvSpPr>
          <p:nvPr/>
        </p:nvSpPr>
        <p:spPr bwMode="auto">
          <a:xfrm>
            <a:off x="2063751" y="1833564"/>
            <a:ext cx="83534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/>
              <a:t>Напишите программу, которая вычисляет площадь и </a:t>
            </a:r>
          </a:p>
          <a:p>
            <a:pPr eaLnBrk="1" hangingPunct="1"/>
            <a:r>
              <a:rPr lang="ru-RU" altLang="ru-RU" sz="2400"/>
              <a:t>периметр прямоугольника по двум его сторонам.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83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83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383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383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383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383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383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383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383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1000"/>
                                        <p:tgtEl>
                                          <p:spTgt spid="383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1000"/>
                                        <p:tgtEl>
                                          <p:spTgt spid="383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1000"/>
                                        <p:tgtEl>
                                          <p:spTgt spid="383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1000"/>
                                        <p:tgtEl>
                                          <p:spTgt spid="383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1000"/>
                                        <p:tgtEl>
                                          <p:spTgt spid="383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1000"/>
                                        <p:tgtEl>
                                          <p:spTgt spid="383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 nodeType="clickPar">
                      <p:stCondLst>
                        <p:cond delay="indefinite"/>
                      </p:stCondLst>
                      <p:childTnLst>
                        <p:par>
                          <p:cTn id="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1000"/>
                                        <p:tgtEl>
                                          <p:spTgt spid="383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1000"/>
                                        <p:tgtEl>
                                          <p:spTgt spid="383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 nodeType="clickPar">
                      <p:stCondLst>
                        <p:cond delay="indefinite"/>
                      </p:stCondLst>
                      <p:childTnLst>
                        <p:par>
                          <p:cTn id="10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1000"/>
                                        <p:tgtEl>
                                          <p:spTgt spid="38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1000"/>
                                        <p:tgtEl>
                                          <p:spTgt spid="38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1000"/>
                                        <p:tgtEl>
                                          <p:spTgt spid="38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1000"/>
                                        <p:tgtEl>
                                          <p:spTgt spid="383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 nodeType="clickPar">
                      <p:stCondLst>
                        <p:cond delay="indefinite"/>
                      </p:stCondLst>
                      <p:childTnLst>
                        <p:par>
                          <p:cTn id="1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1000"/>
                                        <p:tgtEl>
                                          <p:spTgt spid="383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 nodeType="clickPar">
                      <p:stCondLst>
                        <p:cond delay="indefinite"/>
                      </p:stCondLst>
                      <p:childTnLst>
                        <p:par>
                          <p:cTn id="1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1000"/>
                                        <p:tgtEl>
                                          <p:spTgt spid="383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6" dur="1000"/>
                                        <p:tgtEl>
                                          <p:spTgt spid="383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 nodeType="clickPar">
                      <p:stCondLst>
                        <p:cond delay="indefinite"/>
                      </p:stCondLst>
                      <p:childTnLst>
                        <p:par>
                          <p:cTn id="1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6" dur="1000"/>
                                        <p:tgtEl>
                                          <p:spTgt spid="383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0" dur="1000"/>
                                        <p:tgtEl>
                                          <p:spTgt spid="383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 nodeType="clickPar">
                      <p:stCondLst>
                        <p:cond delay="indefinite"/>
                      </p:stCondLst>
                      <p:childTnLst>
                        <p:par>
                          <p:cTn id="1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0" dur="1000"/>
                                        <p:tgtEl>
                                          <p:spTgt spid="383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4" dur="1000"/>
                                        <p:tgtEl>
                                          <p:spTgt spid="383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8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8" dur="1000"/>
                                        <p:tgtEl>
                                          <p:spTgt spid="383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2" dur="1000"/>
                                        <p:tgtEl>
                                          <p:spTgt spid="383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 nodeType="clickPar">
                      <p:stCondLst>
                        <p:cond delay="indefinite"/>
                      </p:stCondLst>
                      <p:childTnLst>
                        <p:par>
                          <p:cTn id="1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6" dur="1000"/>
                                        <p:tgtEl>
                                          <p:spTgt spid="383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0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0" dur="1000"/>
                                        <p:tgtEl>
                                          <p:spTgt spid="383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4" dur="1000"/>
                                        <p:tgtEl>
                                          <p:spTgt spid="383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 nodeType="clickPar">
                      <p:stCondLst>
                        <p:cond delay="indefinite"/>
                      </p:stCondLst>
                      <p:childTnLst>
                        <p:par>
                          <p:cTn id="2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6" dur="1000"/>
                                        <p:tgtEl>
                                          <p:spTgt spid="383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0" dur="1000"/>
                                        <p:tgtEl>
                                          <p:spTgt spid="383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355" grpId="0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2"/>
          <p:cNvSpPr>
            <a:spLocks/>
          </p:cNvSpPr>
          <p:nvPr/>
        </p:nvSpPr>
        <p:spPr bwMode="auto">
          <a:xfrm>
            <a:off x="483682" y="374651"/>
            <a:ext cx="11228941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/>
            <a:r>
              <a:rPr lang="ru-RU" altLang="ru-RU" sz="4400" b="1" dirty="0">
                <a:solidFill>
                  <a:srgbClr val="31314D"/>
                </a:solidFill>
              </a:rPr>
              <a:t>Опорный конспект</a:t>
            </a:r>
          </a:p>
        </p:txBody>
      </p:sp>
      <p:sp>
        <p:nvSpPr>
          <p:cNvPr id="23564" name="Text Box 12"/>
          <p:cNvSpPr txBox="1">
            <a:spLocks noChangeArrowheads="1"/>
          </p:cNvSpPr>
          <p:nvPr/>
        </p:nvSpPr>
        <p:spPr bwMode="auto">
          <a:xfrm>
            <a:off x="481530" y="1081846"/>
            <a:ext cx="11228941" cy="978729"/>
          </a:xfrm>
          <a:prstGeom prst="rect">
            <a:avLst/>
          </a:prstGeom>
          <a:solidFill>
            <a:srgbClr val="E2E2E2"/>
          </a:solidFill>
          <a:ln w="38100">
            <a:solidFill>
              <a:srgbClr val="FF662B"/>
            </a:solidFill>
          </a:ln>
        </p:spPr>
        <p:txBody>
          <a:bodyPr wrap="square">
            <a:spAutoFit/>
          </a:bodyPr>
          <a:lstStyle>
            <a:lvl1pPr indent="361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120000"/>
              </a:lnSpc>
              <a:spcBef>
                <a:spcPct val="50000"/>
              </a:spcBef>
            </a:pPr>
            <a:r>
              <a:rPr lang="ru-RU" altLang="ru-RU" sz="2400" b="1" i="1" dirty="0">
                <a:solidFill>
                  <a:srgbClr val="FF662B"/>
                </a:solidFill>
              </a:rPr>
              <a:t>Ввод</a:t>
            </a:r>
            <a:r>
              <a:rPr lang="ru-RU" altLang="ru-RU" sz="2400" dirty="0"/>
              <a:t> в оперативную память значений переменных выполняют операторы ввода</a:t>
            </a:r>
            <a:r>
              <a:rPr lang="ru-RU" altLang="ru-RU" sz="2400" i="1" dirty="0"/>
              <a:t> </a:t>
            </a:r>
            <a:r>
              <a:rPr lang="ru-RU" altLang="ru-RU" sz="2400" b="1" i="1" dirty="0" err="1">
                <a:solidFill>
                  <a:srgbClr val="FF662B"/>
                </a:solidFill>
              </a:rPr>
              <a:t>read</a:t>
            </a:r>
            <a:r>
              <a:rPr lang="ru-RU" altLang="ru-RU" sz="2400" i="1" dirty="0"/>
              <a:t> </a:t>
            </a:r>
            <a:r>
              <a:rPr lang="ru-RU" altLang="ru-RU" sz="2400" dirty="0"/>
              <a:t>и </a:t>
            </a:r>
            <a:r>
              <a:rPr lang="ru-RU" altLang="ru-RU" sz="2400" b="1" i="1" dirty="0" err="1">
                <a:solidFill>
                  <a:srgbClr val="FF662B"/>
                </a:solidFill>
              </a:rPr>
              <a:t>readln</a:t>
            </a:r>
            <a:r>
              <a:rPr lang="ru-RU" altLang="ru-RU" sz="2400" dirty="0"/>
              <a:t>.</a:t>
            </a:r>
          </a:p>
        </p:txBody>
      </p:sp>
      <p:sp>
        <p:nvSpPr>
          <p:cNvPr id="23565" name="Text Box 13"/>
          <p:cNvSpPr txBox="1">
            <a:spLocks noChangeArrowheads="1"/>
          </p:cNvSpPr>
          <p:nvPr/>
        </p:nvSpPr>
        <p:spPr bwMode="auto">
          <a:xfrm>
            <a:off x="483681" y="3644901"/>
            <a:ext cx="11228941" cy="978729"/>
          </a:xfrm>
          <a:prstGeom prst="rect">
            <a:avLst/>
          </a:prstGeom>
          <a:solidFill>
            <a:srgbClr val="E2E2E2"/>
          </a:solidFill>
          <a:ln w="38100">
            <a:solidFill>
              <a:srgbClr val="FF662B"/>
            </a:solidFill>
          </a:ln>
        </p:spPr>
        <p:txBody>
          <a:bodyPr wrap="square">
            <a:spAutoFit/>
          </a:bodyPr>
          <a:lstStyle>
            <a:lvl1pPr indent="361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120000"/>
              </a:lnSpc>
              <a:spcBef>
                <a:spcPct val="50000"/>
              </a:spcBef>
            </a:pPr>
            <a:r>
              <a:rPr lang="ru-RU" altLang="ru-RU" sz="2400" b="1" i="1" dirty="0">
                <a:solidFill>
                  <a:srgbClr val="FF662B"/>
                </a:solidFill>
              </a:rPr>
              <a:t>Вывод данных</a:t>
            </a:r>
            <a:r>
              <a:rPr lang="ru-RU" altLang="ru-RU" sz="2400" dirty="0">
                <a:solidFill>
                  <a:srgbClr val="FF662B"/>
                </a:solidFill>
              </a:rPr>
              <a:t> </a:t>
            </a:r>
            <a:r>
              <a:rPr lang="ru-RU" altLang="ru-RU" sz="2400" dirty="0"/>
              <a:t>из оперативной памяти на экран монитора выполняют операторы вывода</a:t>
            </a:r>
            <a:r>
              <a:rPr lang="ru-RU" altLang="ru-RU" sz="2400" b="1" i="1" dirty="0"/>
              <a:t> </a:t>
            </a:r>
            <a:r>
              <a:rPr lang="ru-RU" altLang="ru-RU" sz="2400" b="1" i="1" dirty="0">
                <a:solidFill>
                  <a:srgbClr val="FF662B"/>
                </a:solidFill>
              </a:rPr>
              <a:t>write</a:t>
            </a:r>
            <a:r>
              <a:rPr lang="ru-RU" altLang="ru-RU" sz="2400" dirty="0"/>
              <a:t> и </a:t>
            </a:r>
            <a:r>
              <a:rPr lang="ru-RU" altLang="ru-RU" sz="2400" b="1" i="1" dirty="0" err="1">
                <a:solidFill>
                  <a:srgbClr val="FF662B"/>
                </a:solidFill>
              </a:rPr>
              <a:t>writeln</a:t>
            </a:r>
            <a:r>
              <a:rPr lang="ru-RU" altLang="ru-RU" sz="2400" dirty="0"/>
              <a:t>.</a:t>
            </a:r>
          </a:p>
        </p:txBody>
      </p:sp>
      <p:sp>
        <p:nvSpPr>
          <p:cNvPr id="23568" name="Text Box 16"/>
          <p:cNvSpPr txBox="1">
            <a:spLocks noChangeArrowheads="1"/>
          </p:cNvSpPr>
          <p:nvPr/>
        </p:nvSpPr>
        <p:spPr bwMode="auto">
          <a:xfrm>
            <a:off x="503873" y="2223441"/>
            <a:ext cx="1122894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361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ru-RU" sz="2400" b="1" dirty="0"/>
              <a:t>r</a:t>
            </a:r>
            <a:r>
              <a:rPr lang="ru-RU" altLang="ru-RU" sz="2400" b="1" dirty="0" err="1"/>
              <a:t>ead</a:t>
            </a:r>
            <a:r>
              <a:rPr lang="en-US" altLang="ru-RU" sz="2400" dirty="0"/>
              <a:t>(&lt;</a:t>
            </a:r>
            <a:r>
              <a:rPr lang="ru-RU" altLang="ru-RU" sz="2400" dirty="0"/>
              <a:t>имя переменной1</a:t>
            </a:r>
            <a:r>
              <a:rPr lang="en-US" altLang="ru-RU" sz="2400" dirty="0"/>
              <a:t>&gt;</a:t>
            </a:r>
            <a:r>
              <a:rPr lang="ru-RU" altLang="ru-RU" sz="2400" dirty="0"/>
              <a:t>, …, </a:t>
            </a:r>
            <a:r>
              <a:rPr lang="en-US" altLang="ru-RU" sz="2400" dirty="0"/>
              <a:t>&lt;</a:t>
            </a:r>
            <a:r>
              <a:rPr lang="ru-RU" altLang="ru-RU" sz="2400" dirty="0"/>
              <a:t>имя переменной N</a:t>
            </a:r>
            <a:r>
              <a:rPr lang="en-US" altLang="ru-RU" sz="2400" dirty="0"/>
              <a:t>&gt;</a:t>
            </a:r>
            <a:r>
              <a:rPr lang="ru-RU" altLang="ru-RU" sz="2400" dirty="0"/>
              <a:t> )</a:t>
            </a:r>
          </a:p>
        </p:txBody>
      </p:sp>
      <p:sp>
        <p:nvSpPr>
          <p:cNvPr id="23569" name="Text Box 17"/>
          <p:cNvSpPr txBox="1">
            <a:spLocks noChangeArrowheads="1"/>
          </p:cNvSpPr>
          <p:nvPr/>
        </p:nvSpPr>
        <p:spPr bwMode="auto">
          <a:xfrm>
            <a:off x="2207568" y="2915889"/>
            <a:ext cx="83534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361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altLang="ru-RU" sz="2400" dirty="0"/>
              <a:t>список ввода</a:t>
            </a:r>
          </a:p>
        </p:txBody>
      </p:sp>
      <p:sp>
        <p:nvSpPr>
          <p:cNvPr id="23570" name="AutoShape 18"/>
          <p:cNvSpPr>
            <a:spLocks/>
          </p:cNvSpPr>
          <p:nvPr/>
        </p:nvSpPr>
        <p:spPr bwMode="auto">
          <a:xfrm rot="16200000">
            <a:off x="6406215" y="-512379"/>
            <a:ext cx="360362" cy="6552728"/>
          </a:xfrm>
          <a:prstGeom prst="leftBrace">
            <a:avLst>
              <a:gd name="adj1" fmla="val 13652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3571" name="AutoShape 19"/>
          <p:cNvSpPr>
            <a:spLocks/>
          </p:cNvSpPr>
          <p:nvPr/>
        </p:nvSpPr>
        <p:spPr bwMode="auto">
          <a:xfrm rot="16200000">
            <a:off x="6525651" y="1896122"/>
            <a:ext cx="215900" cy="7127875"/>
          </a:xfrm>
          <a:prstGeom prst="leftBrace">
            <a:avLst>
              <a:gd name="adj1" fmla="val 27512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3572" name="Text Box 20"/>
          <p:cNvSpPr txBox="1">
            <a:spLocks noChangeArrowheads="1"/>
          </p:cNvSpPr>
          <p:nvPr/>
        </p:nvSpPr>
        <p:spPr bwMode="auto">
          <a:xfrm>
            <a:off x="481530" y="4918721"/>
            <a:ext cx="1122894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Aft>
                <a:spcPct val="20000"/>
              </a:spcAft>
            </a:pPr>
            <a:r>
              <a:rPr lang="en-US" altLang="ru-RU" sz="2400" b="1" dirty="0"/>
              <a:t>w</a:t>
            </a:r>
            <a:r>
              <a:rPr lang="ru-RU" altLang="ru-RU" sz="2400" b="1" dirty="0" err="1"/>
              <a:t>rite</a:t>
            </a:r>
            <a:r>
              <a:rPr lang="ru-RU" altLang="ru-RU" sz="2400" b="1" dirty="0"/>
              <a:t>  </a:t>
            </a:r>
            <a:r>
              <a:rPr lang="en-US" altLang="ru-RU" sz="2400" dirty="0"/>
              <a:t>&lt;</a:t>
            </a:r>
            <a:r>
              <a:rPr lang="ru-RU" altLang="ru-RU" sz="2400" dirty="0"/>
              <a:t>выражение 1</a:t>
            </a:r>
            <a:r>
              <a:rPr lang="en-US" altLang="ru-RU" sz="2400" dirty="0"/>
              <a:t>&gt;</a:t>
            </a:r>
            <a:r>
              <a:rPr lang="ru-RU" altLang="ru-RU" sz="2400" dirty="0"/>
              <a:t> ,</a:t>
            </a:r>
            <a:r>
              <a:rPr lang="en-US" altLang="ru-RU" sz="2400" dirty="0"/>
              <a:t>&lt;</a:t>
            </a:r>
            <a:r>
              <a:rPr lang="ru-RU" altLang="ru-RU" sz="2400" dirty="0"/>
              <a:t> выражение 2</a:t>
            </a:r>
            <a:r>
              <a:rPr lang="en-US" altLang="ru-RU" sz="2400" dirty="0"/>
              <a:t>&gt;</a:t>
            </a:r>
            <a:r>
              <a:rPr lang="ru-RU" altLang="ru-RU" sz="2400" dirty="0"/>
              <a:t> , ...,</a:t>
            </a:r>
            <a:r>
              <a:rPr lang="en-US" altLang="ru-RU" sz="2400" dirty="0"/>
              <a:t>&lt;</a:t>
            </a:r>
            <a:r>
              <a:rPr lang="ru-RU" altLang="ru-RU" sz="2400" dirty="0"/>
              <a:t> выражение</a:t>
            </a:r>
            <a:r>
              <a:rPr lang="ru-RU" altLang="ru-RU" sz="2400" b="1" dirty="0"/>
              <a:t> N</a:t>
            </a:r>
            <a:r>
              <a:rPr lang="en-US" altLang="ru-RU" sz="2400" dirty="0"/>
              <a:t>&gt;</a:t>
            </a:r>
            <a:endParaRPr lang="ru-RU" altLang="ru-RU" sz="2400" dirty="0"/>
          </a:p>
        </p:txBody>
      </p:sp>
      <p:sp>
        <p:nvSpPr>
          <p:cNvPr id="23573" name="Text Box 21"/>
          <p:cNvSpPr txBox="1">
            <a:spLocks noChangeArrowheads="1"/>
          </p:cNvSpPr>
          <p:nvPr/>
        </p:nvSpPr>
        <p:spPr bwMode="auto">
          <a:xfrm>
            <a:off x="3643466" y="5601481"/>
            <a:ext cx="61944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Aft>
                <a:spcPct val="20000"/>
              </a:spcAft>
            </a:pPr>
            <a:r>
              <a:rPr lang="ru-RU" altLang="ru-RU" sz="2400" dirty="0"/>
              <a:t>список вывода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3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3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3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23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3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23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23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23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64" grpId="0" animBg="1"/>
      <p:bldP spid="23565" grpId="0" animBg="1"/>
      <p:bldP spid="23568" grpId="0"/>
      <p:bldP spid="23569" grpId="0"/>
      <p:bldP spid="23570" grpId="0" animBg="1"/>
      <p:bldP spid="23571" grpId="0" animBg="1"/>
      <p:bldP spid="23571" grpId="1" animBg="1"/>
      <p:bldP spid="23572" grpId="0"/>
      <p:bldP spid="23572" grpId="1"/>
      <p:bldP spid="23573" grpId="0"/>
      <p:bldP spid="23573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2"/>
          <p:cNvSpPr>
            <a:spLocks/>
          </p:cNvSpPr>
          <p:nvPr/>
        </p:nvSpPr>
        <p:spPr bwMode="auto">
          <a:xfrm>
            <a:off x="550863" y="404813"/>
            <a:ext cx="1116171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sz="4400" b="1">
                <a:solidFill>
                  <a:srgbClr val="3131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Домашнее задание</a:t>
            </a: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550863" y="1628775"/>
            <a:ext cx="1116171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800" b="1" dirty="0" smtClean="0">
                <a:latin typeface="Arial" panose="020B0604020202020204" pitchFamily="34" charset="0"/>
              </a:rPr>
              <a:t>§3.2</a:t>
            </a:r>
            <a:r>
              <a:rPr lang="ru-RU" altLang="ru-RU" sz="2800" b="1" dirty="0" smtClean="0">
                <a:latin typeface="Arial" panose="020B0604020202020204" pitchFamily="34" charset="0"/>
              </a:rPr>
              <a:t>, </a:t>
            </a:r>
            <a:r>
              <a:rPr lang="ru-RU" altLang="ru-RU" sz="2800" b="1" dirty="0">
                <a:latin typeface="Arial" panose="020B0604020202020204" pitchFamily="34" charset="0"/>
              </a:rPr>
              <a:t>вопросы и задания </a:t>
            </a:r>
            <a:r>
              <a:rPr lang="ru-RU" altLang="ru-RU" sz="2800" b="1" dirty="0" smtClean="0">
                <a:latin typeface="Arial" panose="020B0604020202020204" pitchFamily="34" charset="0"/>
              </a:rPr>
              <a:t>1-7 устно  </a:t>
            </a:r>
            <a:r>
              <a:rPr lang="ru-RU" altLang="ru-RU" sz="2800" b="1" dirty="0">
                <a:latin typeface="Arial" panose="020B0604020202020204" pitchFamily="34" charset="0"/>
              </a:rPr>
              <a:t>к </a:t>
            </a:r>
            <a:r>
              <a:rPr lang="ru-RU" altLang="ru-RU" sz="2800" b="1" dirty="0" smtClean="0">
                <a:latin typeface="Arial" panose="020B0604020202020204" pitchFamily="34" charset="0"/>
              </a:rPr>
              <a:t>параграфу</a:t>
            </a:r>
            <a:r>
              <a:rPr lang="ru-RU" altLang="ru-RU" sz="2800" b="1" dirty="0" smtClean="0">
                <a:latin typeface="Arial" panose="020B0604020202020204" pitchFamily="34" charset="0"/>
              </a:rPr>
              <a:t>, 8-11 письменно в тетрадях </a:t>
            </a:r>
            <a:endParaRPr lang="ru-RU" altLang="ru-RU" sz="2800" b="1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435500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2">
  <a:themeElements>
    <a:clrScheme name="Другая 1">
      <a:dk1>
        <a:srgbClr val="31314D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17BB8"/>
      </a:hlink>
      <a:folHlink>
        <a:srgbClr val="FF662B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Тема2" id="{98501DD8-B1B9-4A7A-9A0D-528E7083A137}" vid="{BC1B7B6F-ABF9-4C1C-8E6B-725DEEF952C1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Тема2</Template>
  <TotalTime>1826</TotalTime>
  <Words>872</Words>
  <Application>Microsoft Office PowerPoint</Application>
  <PresentationFormat>Произвольный</PresentationFormat>
  <Paragraphs>145</Paragraphs>
  <Slides>13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5" baseType="lpstr">
      <vt:lpstr>Тема2</vt:lpstr>
      <vt:lpstr>Формула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Windows User</cp:lastModifiedBy>
  <cp:revision>2</cp:revision>
  <dcterms:created xsi:type="dcterms:W3CDTF">2011-09-19T18:11:49Z</dcterms:created>
  <dcterms:modified xsi:type="dcterms:W3CDTF">2017-06-30T07:25:18Z</dcterms:modified>
</cp:coreProperties>
</file>